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8.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 id="2147484044" r:id="rId3"/>
  </p:sldMasterIdLst>
  <p:notesMasterIdLst>
    <p:notesMasterId r:id="rId72"/>
  </p:notesMasterIdLst>
  <p:sldIdLst>
    <p:sldId id="266" r:id="rId4"/>
    <p:sldId id="860" r:id="rId5"/>
    <p:sldId id="268" r:id="rId6"/>
    <p:sldId id="269" r:id="rId7"/>
    <p:sldId id="759" r:id="rId8"/>
    <p:sldId id="1054" r:id="rId9"/>
    <p:sldId id="1108" r:id="rId10"/>
    <p:sldId id="1109" r:id="rId11"/>
    <p:sldId id="1110" r:id="rId12"/>
    <p:sldId id="1111" r:id="rId13"/>
    <p:sldId id="1112" r:id="rId14"/>
    <p:sldId id="1113" r:id="rId15"/>
    <p:sldId id="1106" r:id="rId16"/>
    <p:sldId id="1136" r:id="rId17"/>
    <p:sldId id="1135" r:id="rId18"/>
    <p:sldId id="1137" r:id="rId19"/>
    <p:sldId id="1138" r:id="rId20"/>
    <p:sldId id="1139" r:id="rId21"/>
    <p:sldId id="1107" r:id="rId22"/>
    <p:sldId id="1140" r:id="rId23"/>
    <p:sldId id="1141" r:id="rId24"/>
    <p:sldId id="1143" r:id="rId25"/>
    <p:sldId id="1142" r:id="rId26"/>
    <p:sldId id="1144" r:id="rId27"/>
    <p:sldId id="1145" r:id="rId28"/>
    <p:sldId id="1146" r:id="rId29"/>
    <p:sldId id="1147" r:id="rId30"/>
    <p:sldId id="1056" r:id="rId31"/>
    <p:sldId id="1187" r:id="rId32"/>
    <p:sldId id="1221" r:id="rId33"/>
    <p:sldId id="1222" r:id="rId34"/>
    <p:sldId id="1223" r:id="rId35"/>
    <p:sldId id="1224" r:id="rId36"/>
    <p:sldId id="1225" r:id="rId37"/>
    <p:sldId id="1226" r:id="rId38"/>
    <p:sldId id="1227" r:id="rId39"/>
    <p:sldId id="1229" r:id="rId40"/>
    <p:sldId id="1231" r:id="rId41"/>
    <p:sldId id="1233" r:id="rId42"/>
    <p:sldId id="1234" r:id="rId43"/>
    <p:sldId id="1103" r:id="rId44"/>
    <p:sldId id="1189" r:id="rId45"/>
    <p:sldId id="1235" r:id="rId46"/>
    <p:sldId id="1236" r:id="rId47"/>
    <p:sldId id="1237" r:id="rId48"/>
    <p:sldId id="1238" r:id="rId49"/>
    <p:sldId id="1239" r:id="rId50"/>
    <p:sldId id="1240" r:id="rId51"/>
    <p:sldId id="1241" r:id="rId52"/>
    <p:sldId id="1242" r:id="rId53"/>
    <p:sldId id="1244" r:id="rId54"/>
    <p:sldId id="1273" r:id="rId55"/>
    <p:sldId id="1247" r:id="rId56"/>
    <p:sldId id="1248" r:id="rId57"/>
    <p:sldId id="1249" r:id="rId58"/>
    <p:sldId id="1250" r:id="rId59"/>
    <p:sldId id="1252" r:id="rId60"/>
    <p:sldId id="1254" r:id="rId61"/>
    <p:sldId id="1255" r:id="rId62"/>
    <p:sldId id="1256" r:id="rId63"/>
    <p:sldId id="1257" r:id="rId64"/>
    <p:sldId id="1259" r:id="rId65"/>
    <p:sldId id="1261" r:id="rId66"/>
    <p:sldId id="1104" r:id="rId67"/>
    <p:sldId id="1211" r:id="rId68"/>
    <p:sldId id="1212" r:id="rId69"/>
    <p:sldId id="1214" r:id="rId70"/>
    <p:sldId id="1215" r:id="rId71"/>
  </p:sldIdLst>
  <p:sldSz cx="9144000" cy="5143500" type="screen16x9"/>
  <p:notesSz cx="7013575" cy="9296400"/>
  <p:custDataLst>
    <p:tags r:id="rId7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CCFF"/>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84371" autoAdjust="0"/>
  </p:normalViewPr>
  <p:slideViewPr>
    <p:cSldViewPr snapToGrid="0" showGuides="1">
      <p:cViewPr varScale="1">
        <p:scale>
          <a:sx n="81" d="100"/>
          <a:sy n="81" d="100"/>
        </p:scale>
        <p:origin x="948" y="84"/>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9216" cy="464820"/>
          </a:xfrm>
          <a:prstGeom prst="rect">
            <a:avLst/>
          </a:prstGeom>
        </p:spPr>
        <p:txBody>
          <a:bodyPr vert="horz" lIns="93196" tIns="46598" rIns="93196" bIns="46598" rtlCol="0"/>
          <a:lstStyle>
            <a:lvl1pPr algn="l">
              <a:defRPr sz="1200"/>
            </a:lvl1pPr>
          </a:lstStyle>
          <a:p>
            <a:endParaRPr lang="en-US" dirty="0"/>
          </a:p>
        </p:txBody>
      </p:sp>
      <p:sp>
        <p:nvSpPr>
          <p:cNvPr id="3" name="Date Placeholder 2"/>
          <p:cNvSpPr>
            <a:spLocks noGrp="1"/>
          </p:cNvSpPr>
          <p:nvPr>
            <p:ph type="dt" idx="1"/>
          </p:nvPr>
        </p:nvSpPr>
        <p:spPr>
          <a:xfrm>
            <a:off x="3972736" y="0"/>
            <a:ext cx="3039216" cy="464820"/>
          </a:xfrm>
          <a:prstGeom prst="rect">
            <a:avLst/>
          </a:prstGeom>
        </p:spPr>
        <p:txBody>
          <a:bodyPr vert="horz" lIns="93196" tIns="46598" rIns="93196" bIns="46598" rtlCol="0"/>
          <a:lstStyle>
            <a:lvl1pPr algn="r">
              <a:defRPr sz="1200"/>
            </a:lvl1pPr>
          </a:lstStyle>
          <a:p>
            <a:fld id="{136337D9-3022-3D41-8D8A-BDF2F3B0DD8E}" type="datetimeFigureOut">
              <a:rPr lang="en-US" smtClean="0"/>
              <a:t>11/9/2020</a:t>
            </a:fld>
            <a:endParaRPr lang="en-US" dirty="0"/>
          </a:p>
        </p:txBody>
      </p:sp>
      <p:sp>
        <p:nvSpPr>
          <p:cNvPr id="4" name="Slide Image Placeholder 3"/>
          <p:cNvSpPr>
            <a:spLocks noGrp="1" noRot="1" noChangeAspect="1"/>
          </p:cNvSpPr>
          <p:nvPr>
            <p:ph type="sldImg" idx="2"/>
          </p:nvPr>
        </p:nvSpPr>
        <p:spPr>
          <a:xfrm>
            <a:off x="407988" y="696913"/>
            <a:ext cx="6197600" cy="3486150"/>
          </a:xfrm>
          <a:prstGeom prst="rect">
            <a:avLst/>
          </a:prstGeom>
          <a:noFill/>
          <a:ln w="12700">
            <a:solidFill>
              <a:prstClr val="black"/>
            </a:solidFill>
          </a:ln>
        </p:spPr>
        <p:txBody>
          <a:bodyPr vert="horz" lIns="93196" tIns="46598" rIns="93196" bIns="46598" rtlCol="0" anchor="ctr"/>
          <a:lstStyle/>
          <a:p>
            <a:endParaRPr lang="en-US" dirty="0"/>
          </a:p>
        </p:txBody>
      </p:sp>
      <p:sp>
        <p:nvSpPr>
          <p:cNvPr id="5" name="Notes Placeholder 4"/>
          <p:cNvSpPr>
            <a:spLocks noGrp="1"/>
          </p:cNvSpPr>
          <p:nvPr>
            <p:ph type="body" sz="quarter" idx="3"/>
          </p:nvPr>
        </p:nvSpPr>
        <p:spPr>
          <a:xfrm>
            <a:off x="701358" y="4415790"/>
            <a:ext cx="5610860" cy="4183380"/>
          </a:xfrm>
          <a:prstGeom prst="rect">
            <a:avLst/>
          </a:prstGeom>
        </p:spPr>
        <p:txBody>
          <a:bodyPr vert="horz" lIns="93196" tIns="46598" rIns="93196" bIns="465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9216" cy="464820"/>
          </a:xfrm>
          <a:prstGeom prst="rect">
            <a:avLst/>
          </a:prstGeom>
        </p:spPr>
        <p:txBody>
          <a:bodyPr vert="horz" lIns="93196" tIns="46598" rIns="93196" bIns="4659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2736" y="8829967"/>
            <a:ext cx="3039216" cy="464820"/>
          </a:xfrm>
          <a:prstGeom prst="rect">
            <a:avLst/>
          </a:prstGeom>
        </p:spPr>
        <p:txBody>
          <a:bodyPr vert="horz" lIns="93196" tIns="46598" rIns="93196" bIns="46598"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465978">
              <a:defRPr/>
            </a:pPr>
            <a:fld id="{5641018C-6CAF-B84E-B92C-ECB119457FBA}" type="slidenum">
              <a:rPr lang="en-US">
                <a:solidFill>
                  <a:prstClr val="black"/>
                </a:solidFill>
              </a:rPr>
              <a:pPr defTabSz="465978">
                <a:defRPr/>
              </a:pPr>
              <a:t>1</a:t>
            </a:fld>
            <a:endParaRPr lang="en-US" dirty="0">
              <a:solidFill>
                <a:prstClr val="black"/>
              </a:solidFill>
            </a:endParaRPr>
          </a:p>
        </p:txBody>
      </p:sp>
    </p:spTree>
    <p:extLst>
      <p:ext uri="{BB962C8B-B14F-4D97-AF65-F5344CB8AC3E}">
        <p14:creationId xmlns:p14="http://schemas.microsoft.com/office/powerpoint/2010/main" val="271840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12.1.4 – 802.11 Standard</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190325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12.1.5 – Radio Frequencies</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425028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12.1.6 – Wireless Standards Organizations</a:t>
            </a:r>
          </a:p>
          <a:p>
            <a:r>
              <a:rPr lang="en-US" dirty="0"/>
              <a:t>12.1.7 – Check Your Understanding – Introduction to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395844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487480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12.6.1 – Video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4271907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12.6.2 – Wireless Security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044687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12.6.3 – DoS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098031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12.6.4 – Rogue Access Points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579767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12.6.5 – Man-in-the-Middle Attack</a:t>
            </a:r>
          </a:p>
          <a:p>
            <a:r>
              <a:rPr lang="en-US" dirty="0"/>
              <a:t>12.6.6 – Check Your Understanding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118473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3763860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6063820" y="8825124"/>
            <a:ext cx="831239" cy="29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80" tIns="0" rIns="19180"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12- Introduction</a:t>
            </a:r>
          </a:p>
          <a:p>
            <a:pPr>
              <a:buFontTx/>
              <a:buNone/>
            </a:pPr>
            <a:r>
              <a:rPr lang="en-GB" dirty="0"/>
              <a:t>12.0.2 – What will I learn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Secure WLANs</a:t>
            </a:r>
          </a:p>
          <a:p>
            <a:r>
              <a:rPr lang="en-US" dirty="0"/>
              <a:t>12.7 – Secure WLANs</a:t>
            </a:r>
          </a:p>
          <a:p>
            <a:r>
              <a:rPr lang="en-US" dirty="0"/>
              <a:t>12.7.1 – Video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479211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12.7.2 – SSID Cloaking and MAC Address Filtering</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229685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12.7.3 – 802.11 Original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742469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12.7.4 – Shared Key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876853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12.7.5 – Authenticating a Home User</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51213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12.7.6 – Encryption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107691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12.7.7 – Authentication in the Enterprise</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754691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12.7.8 – WPA 3</a:t>
            </a:r>
          </a:p>
          <a:p>
            <a:r>
              <a:rPr lang="en-US" dirty="0"/>
              <a:t>12.7.9 – Check Your Understanding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56963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13.2.1 – Video – Configure a Basic WLAN on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94902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The following guidelines and restrictions are useful for configuring EtherChannel:</a:t>
            </a:r>
          </a:p>
          <a:p>
            <a:pPr lvl="1">
              <a:buFont typeface="Arial" panose="020B0604020202020204" pitchFamily="34" charset="0"/>
              <a:buChar char="•"/>
            </a:pPr>
            <a:r>
              <a:rPr lang="en-US" sz="1500" dirty="0"/>
              <a:t>All Ethernet interfaces on all modules must support EtherChannel with no requirement that interfaces be physically contiguous, or on the same module.</a:t>
            </a:r>
          </a:p>
          <a:p>
            <a:pPr lvl="1">
              <a:buFont typeface="Arial" panose="020B0604020202020204" pitchFamily="34" charset="0"/>
              <a:buChar char="•"/>
            </a:pPr>
            <a:r>
              <a:rPr lang="en-US" sz="1500" dirty="0"/>
              <a:t>Configure all interfaces in an EtherChannel to operate at the same speed and in the same duplex mode.</a:t>
            </a:r>
          </a:p>
          <a:p>
            <a:pPr lvl="1">
              <a:buFont typeface="Arial" panose="020B0604020202020204" pitchFamily="34" charset="0"/>
              <a:buChar char="•"/>
            </a:pPr>
            <a:r>
              <a:rPr lang="en-US" sz="1500" dirty="0"/>
              <a:t>All interfaces in the EtherChannel bundle must be assigned to the same VLAN or be configured as a trunk.</a:t>
            </a:r>
          </a:p>
          <a:p>
            <a:pPr lvl="1">
              <a:buFont typeface="Arial" panose="020B0604020202020204" pitchFamily="34" charset="0"/>
              <a:buChar char="•"/>
            </a:pPr>
            <a:r>
              <a:rPr lang="en-US" sz="1500" dirty="0"/>
              <a:t>An EtherChannel supports the same allowed range of VLANs on all the interfaces in a </a:t>
            </a:r>
            <a:r>
              <a:rPr lang="en-US" sz="1500" dirty="0" err="1"/>
              <a:t>trunking</a:t>
            </a:r>
            <a:r>
              <a:rPr lang="en-US" sz="1500" dirty="0"/>
              <a:t> EtherChannel.</a:t>
            </a:r>
          </a:p>
          <a:p>
            <a:pPr>
              <a:buFont typeface="Arial" panose="020B0604020202020204" pitchFamily="34" charset="0"/>
              <a:buChar char="•"/>
            </a:pPr>
            <a:r>
              <a:rPr lang="en-US" dirty="0"/>
              <a:t>Configuring EtherChannel with LACP requires three steps:</a:t>
            </a:r>
          </a:p>
          <a:p>
            <a:pPr lvl="1">
              <a:buFont typeface="Arial" panose="020B0604020202020204" pitchFamily="34" charset="0"/>
              <a:buChar char="•"/>
            </a:pPr>
            <a:r>
              <a:rPr lang="en-US" sz="1500" dirty="0"/>
              <a:t>Step 1. Specify the interfaces that compose the EtherChannel group using the </a:t>
            </a:r>
            <a:r>
              <a:rPr lang="en-US" sz="1500" b="1" dirty="0"/>
              <a:t>interface range </a:t>
            </a:r>
            <a:r>
              <a:rPr lang="en-US" sz="1500" b="1" i="1" dirty="0"/>
              <a:t>interface</a:t>
            </a:r>
            <a:r>
              <a:rPr lang="en-US" sz="1500" b="1" dirty="0"/>
              <a:t> </a:t>
            </a:r>
            <a:r>
              <a:rPr lang="en-US" sz="1500" dirty="0"/>
              <a:t>global configuration mode command.</a:t>
            </a:r>
          </a:p>
          <a:p>
            <a:pPr lvl="1">
              <a:buFont typeface="Arial" panose="020B0604020202020204" pitchFamily="34" charset="0"/>
              <a:buChar char="•"/>
            </a:pPr>
            <a:r>
              <a:rPr lang="en-US" sz="1500" dirty="0"/>
              <a:t>Step 2. Create the port channel interface with the </a:t>
            </a:r>
            <a:r>
              <a:rPr lang="en-US" sz="1500" b="1" dirty="0"/>
              <a:t>channel-group </a:t>
            </a:r>
            <a:r>
              <a:rPr lang="en-US" sz="1500" b="1" i="1" dirty="0"/>
              <a:t>identifier</a:t>
            </a:r>
            <a:r>
              <a:rPr lang="en-US" sz="1500" b="1" dirty="0"/>
              <a:t> mode active </a:t>
            </a:r>
            <a:r>
              <a:rPr lang="en-US" sz="1500" dirty="0"/>
              <a:t>command in interface range configuration mode.</a:t>
            </a:r>
          </a:p>
          <a:p>
            <a:pPr lvl="1">
              <a:buFont typeface="Arial" panose="020B0604020202020204" pitchFamily="34" charset="0"/>
              <a:buChar char="•"/>
            </a:pPr>
            <a:r>
              <a:rPr lang="en-US" sz="1500" dirty="0"/>
              <a:t>Step 3. To change Layer 2 settings on the port channel interface, enter port channel interface configuration mode using the </a:t>
            </a:r>
            <a:r>
              <a:rPr lang="en-US" sz="1500" b="1" dirty="0"/>
              <a:t>interface port-channel </a:t>
            </a:r>
            <a:r>
              <a:rPr lang="en-US" sz="1500" dirty="0"/>
              <a:t>command, followed by the interface identifier.</a:t>
            </a:r>
          </a:p>
          <a:p>
            <a:pPr lvl="1">
              <a:buFont typeface="Arial" panose="020B0604020202020204" pitchFamily="34" charset="0"/>
              <a:buChar char="•"/>
            </a:pPr>
            <a:r>
              <a:rPr lang="en-US" sz="1500" dirty="0"/>
              <a:t>==================</a:t>
            </a:r>
          </a:p>
          <a:p>
            <a:pPr>
              <a:buFont typeface="Arial" panose="020B0604020202020204" pitchFamily="34" charset="0"/>
              <a:buChar char="•"/>
            </a:pPr>
            <a:r>
              <a:rPr lang="en-US" sz="2000" dirty="0"/>
              <a:t>To increase bandwidth or redundancy, multiple links could be connected between devices. However, STP will block redundant links to prevent switching loops. EtherChannel is a link aggregation technology that allows redundant links between devices that will not be blocked by STP. </a:t>
            </a:r>
          </a:p>
          <a:p>
            <a:pPr>
              <a:buFont typeface="Arial" panose="020B0604020202020204" pitchFamily="34" charset="0"/>
              <a:buChar char="•"/>
            </a:pPr>
            <a:r>
              <a:rPr lang="en-US" sz="2000" dirty="0"/>
              <a:t>EtherChannel groups multiple physical Ethernet links together into one single logical link. It provides fault-tolerance, load sharing, increased bandwidth, and redundancy between switches, routers, and servers. </a:t>
            </a:r>
          </a:p>
          <a:p>
            <a:pPr>
              <a:buFont typeface="Arial" panose="020B0604020202020204" pitchFamily="34" charset="0"/>
              <a:buChar char="•"/>
            </a:pPr>
            <a:r>
              <a:rPr lang="en-US" sz="2000" dirty="0"/>
              <a:t>When an EtherChannel is configured, the resulting virtual interface is called a port channel. </a:t>
            </a:r>
          </a:p>
          <a:p>
            <a:pPr>
              <a:buFont typeface="Arial" panose="020B0604020202020204" pitchFamily="34" charset="0"/>
              <a:buChar char="•"/>
            </a:pPr>
            <a:r>
              <a:rPr lang="en-US" sz="2000" dirty="0" err="1"/>
              <a:t>EtherChannels</a:t>
            </a:r>
            <a:r>
              <a:rPr lang="en-US" sz="2000" dirty="0"/>
              <a:t> can be formed through negotiation using one of two protocols, </a:t>
            </a:r>
            <a:r>
              <a:rPr lang="en-US" sz="2000" dirty="0" err="1"/>
              <a:t>PAgP</a:t>
            </a:r>
            <a:r>
              <a:rPr lang="en-US" sz="2000" dirty="0"/>
              <a:t> or LACP. These protocols allow ports with similar characteristics to form a channel through dynamic negotiation with adjoining switches. </a:t>
            </a:r>
          </a:p>
          <a:p>
            <a:pPr>
              <a:buFont typeface="Arial" panose="020B0604020202020204" pitchFamily="34" charset="0"/>
              <a:buChar char="•"/>
            </a:pPr>
            <a:r>
              <a:rPr lang="en-US" sz="2000" dirty="0"/>
              <a:t>When an EtherChannel link is configured using Cisco-proprietary </a:t>
            </a:r>
            <a:r>
              <a:rPr lang="en-US" sz="2000" dirty="0" err="1"/>
              <a:t>PAgP</a:t>
            </a:r>
            <a:r>
              <a:rPr lang="en-US" sz="2000" dirty="0"/>
              <a:t>, </a:t>
            </a:r>
            <a:r>
              <a:rPr lang="en-US" sz="2000" dirty="0" err="1"/>
              <a:t>PAgP</a:t>
            </a:r>
            <a:r>
              <a:rPr lang="en-US" sz="2000" dirty="0"/>
              <a:t> packets are sent between EtherChannel-capable ports to negotiate the forming of a channel. Modes for </a:t>
            </a:r>
            <a:r>
              <a:rPr lang="en-US" sz="2000" dirty="0" err="1"/>
              <a:t>PAgP</a:t>
            </a:r>
            <a:r>
              <a:rPr lang="en-US" sz="2000" dirty="0"/>
              <a:t> are On, </a:t>
            </a:r>
            <a:r>
              <a:rPr lang="en-US" sz="2000" dirty="0" err="1"/>
              <a:t>PAgP</a:t>
            </a:r>
            <a:r>
              <a:rPr lang="en-US" sz="2000" dirty="0"/>
              <a:t> desirable, and </a:t>
            </a:r>
            <a:r>
              <a:rPr lang="en-US" sz="2000" dirty="0" err="1"/>
              <a:t>PAgP</a:t>
            </a:r>
            <a:r>
              <a:rPr lang="en-US" sz="2000" dirty="0"/>
              <a:t> auto. </a:t>
            </a:r>
          </a:p>
          <a:p>
            <a:pPr>
              <a:buFont typeface="Arial" panose="020B0604020202020204" pitchFamily="34" charset="0"/>
              <a:buChar char="•"/>
            </a:pPr>
            <a:r>
              <a:rPr lang="en-US" sz="2000" dirty="0"/>
              <a:t>LACP performs a function similar to </a:t>
            </a:r>
            <a:r>
              <a:rPr lang="en-US" sz="2000" dirty="0" err="1"/>
              <a:t>PAgP</a:t>
            </a:r>
            <a:r>
              <a:rPr lang="en-US" sz="2000" dirty="0"/>
              <a:t> with Cisco EtherChannel. Because LACP is an IEEE standard, it can be used to facilitate </a:t>
            </a:r>
            <a:r>
              <a:rPr lang="en-US" sz="2000" dirty="0" err="1"/>
              <a:t>EtherChannels</a:t>
            </a:r>
            <a:r>
              <a:rPr lang="en-US" sz="2000" dirty="0"/>
              <a:t> in multivendor environments. Modes for LACP are On, LACP active, and LACP passive.</a:t>
            </a:r>
          </a:p>
          <a:p>
            <a:pPr>
              <a:buFont typeface="Arial" panose="020B0604020202020204" pitchFamily="34" charset="0"/>
              <a:buChar char="•"/>
            </a:pPr>
            <a:r>
              <a:rPr lang="en-US" sz="2000" dirty="0"/>
              <a:t>==============</a:t>
            </a:r>
          </a:p>
          <a:p>
            <a:pPr>
              <a:buFont typeface="Arial" panose="020B0604020202020204" pitchFamily="34" charset="0"/>
              <a:buChar char="•"/>
            </a:pPr>
            <a:r>
              <a:rPr lang="en-US" sz="1600" dirty="0"/>
              <a:t>There are a number of commands to verify an EtherChannel configuration including </a:t>
            </a:r>
            <a:r>
              <a:rPr lang="en-US" sz="1600" b="1" dirty="0"/>
              <a:t>show interfaces port-channel</a:t>
            </a:r>
            <a:r>
              <a:rPr lang="en-US" sz="1600" dirty="0"/>
              <a:t>, </a:t>
            </a:r>
            <a:r>
              <a:rPr lang="en-US" sz="1600" b="1" dirty="0"/>
              <a:t>show </a:t>
            </a:r>
            <a:r>
              <a:rPr lang="en-US" sz="1600" b="1" dirty="0" err="1"/>
              <a:t>etherchannel</a:t>
            </a:r>
            <a:r>
              <a:rPr lang="en-US" sz="1600" b="1" dirty="0"/>
              <a:t> summary</a:t>
            </a:r>
            <a:r>
              <a:rPr lang="en-US" sz="1600" dirty="0"/>
              <a:t>, </a:t>
            </a:r>
            <a:r>
              <a:rPr lang="en-US" sz="1600" b="1" dirty="0"/>
              <a:t>show </a:t>
            </a:r>
            <a:r>
              <a:rPr lang="en-US" sz="1600" b="1" dirty="0" err="1"/>
              <a:t>etherchannel</a:t>
            </a:r>
            <a:r>
              <a:rPr lang="en-US" sz="1600" b="1" dirty="0"/>
              <a:t> port-channel</a:t>
            </a:r>
            <a:r>
              <a:rPr lang="en-US" sz="1600" dirty="0"/>
              <a:t>, and </a:t>
            </a:r>
            <a:r>
              <a:rPr lang="en-US" sz="1600" b="1" dirty="0"/>
              <a:t>show interfaces </a:t>
            </a:r>
            <a:r>
              <a:rPr lang="en-US" sz="1600" b="1" dirty="0" err="1"/>
              <a:t>etherchannel</a:t>
            </a:r>
            <a:r>
              <a:rPr lang="en-US" sz="1600" dirty="0"/>
              <a:t>. </a:t>
            </a:r>
          </a:p>
          <a:p>
            <a:pPr>
              <a:buFont typeface="Arial" panose="020B0604020202020204" pitchFamily="34" charset="0"/>
              <a:buChar char="•"/>
            </a:pPr>
            <a:r>
              <a:rPr lang="en-US" sz="1600" dirty="0"/>
              <a:t>Common EtherChannel issues include the following:</a:t>
            </a:r>
          </a:p>
          <a:p>
            <a:pPr lvl="1">
              <a:buFont typeface="Arial" panose="020B0604020202020204" pitchFamily="34" charset="0"/>
              <a:buChar char="•"/>
            </a:pPr>
            <a:r>
              <a:rPr lang="en-US" sz="1600" dirty="0"/>
              <a:t>Assigned ports in the EtherChannel are not part of the same VLAN, or not configured as trunks. </a:t>
            </a:r>
          </a:p>
          <a:p>
            <a:pPr lvl="1">
              <a:buFont typeface="Arial" panose="020B0604020202020204" pitchFamily="34" charset="0"/>
              <a:buChar char="•"/>
            </a:pPr>
            <a:r>
              <a:rPr lang="en-US" sz="1600" dirty="0"/>
              <a:t>Ports with different native VLANs cannot form an EtherChannel.</a:t>
            </a:r>
          </a:p>
          <a:p>
            <a:pPr lvl="1">
              <a:buFont typeface="Arial" panose="020B0604020202020204" pitchFamily="34" charset="0"/>
              <a:buChar char="•"/>
            </a:pPr>
            <a:r>
              <a:rPr lang="en-US" sz="1600" dirty="0" err="1"/>
              <a:t>Trunking</a:t>
            </a:r>
            <a:r>
              <a:rPr lang="en-US" sz="1600" dirty="0"/>
              <a:t> was configured on some of the ports that make up the EtherChannel, but not all of them.</a:t>
            </a:r>
          </a:p>
          <a:p>
            <a:pPr lvl="1">
              <a:buFont typeface="Arial" panose="020B0604020202020204" pitchFamily="34" charset="0"/>
              <a:buChar char="•"/>
            </a:pPr>
            <a:r>
              <a:rPr lang="en-US" sz="1600" dirty="0"/>
              <a:t>If the allowed range of VLANs is not the same, the ports do not form an EtherChannel even when </a:t>
            </a:r>
            <a:r>
              <a:rPr lang="en-US" sz="1600" dirty="0" err="1"/>
              <a:t>PAgP</a:t>
            </a:r>
            <a:r>
              <a:rPr lang="en-US" sz="1600" dirty="0"/>
              <a:t> is set to the auto or desirable mode.</a:t>
            </a:r>
          </a:p>
          <a:p>
            <a:pPr lvl="1">
              <a:buFont typeface="Arial" panose="020B0604020202020204" pitchFamily="34" charset="0"/>
              <a:buChar char="•"/>
            </a:pPr>
            <a:r>
              <a:rPr lang="en-US" sz="1600" dirty="0"/>
              <a:t>The dynamic negotiation options for </a:t>
            </a:r>
            <a:r>
              <a:rPr lang="en-US" sz="1600" dirty="0" err="1"/>
              <a:t>PAgP</a:t>
            </a:r>
            <a:r>
              <a:rPr lang="en-US" sz="1600" dirty="0"/>
              <a:t> and LACP are not compatibly configured on both ends of the EtherChannel.</a:t>
            </a:r>
          </a:p>
          <a:p>
            <a:pPr>
              <a:buFont typeface="Arial" panose="020B0604020202020204" pitchFamily="34" charset="0"/>
              <a:buChar char="•"/>
            </a:pPr>
            <a:endParaRPr lang="en-US" sz="1500" dirty="0"/>
          </a:p>
          <a:p>
            <a:endParaRPr lang="en-US" dirty="0"/>
          </a:p>
        </p:txBody>
      </p:sp>
      <p:sp>
        <p:nvSpPr>
          <p:cNvPr id="4" name="Slide Number Placeholder 3"/>
          <p:cNvSpPr>
            <a:spLocks noGrp="1"/>
          </p:cNvSpPr>
          <p:nvPr>
            <p:ph type="sldNum" sz="quarter" idx="5"/>
          </p:nvPr>
        </p:nvSpPr>
        <p:spPr/>
        <p:txBody>
          <a:bodyPr/>
          <a:lstStyle/>
          <a:p>
            <a:pPr defTabSz="465978"/>
            <a:fld id="{5641018C-6CAF-B84E-B92C-ECB119457FBA}" type="slidenum">
              <a:rPr lang="en-US">
                <a:solidFill>
                  <a:prstClr val="black"/>
                </a:solidFill>
              </a:rPr>
              <a:pPr defTabSz="465978"/>
              <a:t>3</a:t>
            </a:fld>
            <a:endParaRPr lang="en-US" dirty="0">
              <a:solidFill>
                <a:prstClr val="black"/>
              </a:solidFill>
            </a:endParaRPr>
          </a:p>
        </p:txBody>
      </p:sp>
    </p:spTree>
    <p:extLst>
      <p:ext uri="{BB962C8B-B14F-4D97-AF65-F5344CB8AC3E}">
        <p14:creationId xmlns:p14="http://schemas.microsoft.com/office/powerpoint/2010/main" val="1359851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13.2.2 – WLC Topology</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561713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13.2.3 – Log in to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4051131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13.2.4 – View AP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602566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13.2.5 - Advanced Settings</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426837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Configure a WLAN</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866189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Configure a WLAN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042241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Configure a WLAN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773290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Configure a WLAN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3979525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Configure a WLAN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475039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Configure a WLAN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803978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956">
              <a:buFont typeface="Arial" panose="020B0604020202020204" pitchFamily="34" charset="0"/>
              <a:buChar char="•"/>
            </a:pPr>
            <a:r>
              <a:rPr lang="en-US" b="1" kern="0" dirty="0"/>
              <a:t>channel-group </a:t>
            </a:r>
            <a:r>
              <a:rPr lang="en-US" b="1" i="1" kern="0" dirty="0"/>
              <a:t>X</a:t>
            </a:r>
            <a:r>
              <a:rPr lang="en-US" b="1" kern="0" dirty="0"/>
              <a:t> mode [ desirable | auto | active | passive ]</a:t>
            </a:r>
          </a:p>
          <a:p>
            <a:pPr defTabSz="931956">
              <a:buFont typeface="Arial" panose="020B0604020202020204" pitchFamily="34" charset="0"/>
              <a:buChar char="•"/>
            </a:pPr>
            <a:r>
              <a:rPr lang="en-US" b="1" kern="0" dirty="0"/>
              <a:t>interface port-channel </a:t>
            </a:r>
            <a:r>
              <a:rPr lang="en-US" b="1" i="1" kern="0" dirty="0"/>
              <a:t>X</a:t>
            </a:r>
          </a:p>
          <a:p>
            <a:pPr defTabSz="931956">
              <a:buFont typeface="Arial" panose="020B0604020202020204" pitchFamily="34" charset="0"/>
              <a:buChar char="•"/>
            </a:pPr>
            <a:r>
              <a:rPr lang="en-US" b="1" kern="0" dirty="0"/>
              <a:t>show interfaces port-channel</a:t>
            </a:r>
          </a:p>
          <a:p>
            <a:pPr defTabSz="931956">
              <a:buFont typeface="Arial" panose="020B0604020202020204" pitchFamily="34" charset="0"/>
              <a:buChar char="•"/>
            </a:pPr>
            <a:r>
              <a:rPr lang="en-US" b="1" kern="0" dirty="0"/>
              <a:t>show </a:t>
            </a:r>
            <a:r>
              <a:rPr lang="en-US" b="1" kern="0" dirty="0" err="1"/>
              <a:t>etherchannel</a:t>
            </a:r>
            <a:r>
              <a:rPr lang="en-US" b="1" kern="0" dirty="0"/>
              <a:t> summary</a:t>
            </a:r>
          </a:p>
          <a:p>
            <a:pPr defTabSz="931956">
              <a:buFont typeface="Arial" panose="020B0604020202020204" pitchFamily="34" charset="0"/>
              <a:buChar char="•"/>
            </a:pPr>
            <a:r>
              <a:rPr lang="en-US" b="1" kern="0" dirty="0"/>
              <a:t>show </a:t>
            </a:r>
            <a:r>
              <a:rPr lang="en-US" b="1" kern="0" dirty="0" err="1"/>
              <a:t>etherchannel</a:t>
            </a:r>
            <a:r>
              <a:rPr lang="en-US" b="1" kern="0" dirty="0"/>
              <a:t> port-channel</a:t>
            </a:r>
          </a:p>
          <a:p>
            <a:pPr defTabSz="931956">
              <a:buFont typeface="Arial" panose="020B0604020202020204" pitchFamily="34" charset="0"/>
              <a:buChar char="•"/>
            </a:pPr>
            <a:r>
              <a:rPr lang="en-US" b="1" kern="0" dirty="0"/>
              <a:t>show interfaces </a:t>
            </a:r>
            <a:r>
              <a:rPr lang="en-US" b="1" kern="0" dirty="0" err="1"/>
              <a:t>etherchannel</a:t>
            </a:r>
            <a:endParaRPr lang="en-US" b="1" kern="0" dirty="0"/>
          </a:p>
          <a:p>
            <a:endParaRPr lang="en-US" dirty="0"/>
          </a:p>
        </p:txBody>
      </p:sp>
      <p:sp>
        <p:nvSpPr>
          <p:cNvPr id="4" name="Slide Number Placeholder 3"/>
          <p:cNvSpPr>
            <a:spLocks noGrp="1"/>
          </p:cNvSpPr>
          <p:nvPr>
            <p:ph type="sldNum" sz="quarter" idx="5"/>
          </p:nvPr>
        </p:nvSpPr>
        <p:spPr/>
        <p:txBody>
          <a:bodyPr/>
          <a:lstStyle/>
          <a:p>
            <a:pPr defTabSz="465978"/>
            <a:fld id="{5641018C-6CAF-B84E-B92C-ECB119457FBA}" type="slidenum">
              <a:rPr lang="en-US">
                <a:solidFill>
                  <a:prstClr val="black"/>
                </a:solidFill>
              </a:rPr>
              <a:pPr defTabSz="465978"/>
              <a:t>4</a:t>
            </a:fld>
            <a:endParaRPr lang="en-US" dirty="0">
              <a:solidFill>
                <a:prstClr val="black"/>
              </a:solidFill>
            </a:endParaRPr>
          </a:p>
        </p:txBody>
      </p:sp>
    </p:spTree>
    <p:extLst>
      <p:ext uri="{BB962C8B-B14F-4D97-AF65-F5344CB8AC3E}">
        <p14:creationId xmlns:p14="http://schemas.microsoft.com/office/powerpoint/2010/main" val="838801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13.2.7 - Packet Tracer – Configure a Basic WLAN on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928115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200435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13.3.1 - Video – Define an SNMP and RADIUS Server on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656323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13.3.2 - SNMP and RADIUS</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902524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13.3.3 - Configure SNMP Server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074247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Configure RADIUS Server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607187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Configure RADIUS Server Information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929701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13.3.5 - Video – Configure a VLAN for a New WLAN</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737655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13.3.6 –Topology with VLAN 5 Addressing</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2161010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Configure a New Interface</a:t>
            </a:r>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255541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Configure a New Interface (Cont.)</a:t>
            </a:r>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1245998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Configure a New Interface (Cont.)</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125054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Configure a New Interface (Cont.)</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757869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Configure a New Interface (Cont.)</a:t>
            </a:r>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173118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13.3.8 - Video – Configure DHCP for the New WLAN</a:t>
            </a:r>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3482700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Configure a DHCP Scope</a:t>
            </a:r>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38168305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Configure a DHCP Scope (Cont.)</a:t>
            </a:r>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4220289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Configure a DHCP Scope (Cont.)</a:t>
            </a:r>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245928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Configure a DHCP Scope (Cont.)</a:t>
            </a:r>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39860206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13.3.10 - Video – Configure a WPA2 Enterprise WLAN</a:t>
            </a:r>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2924914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12.1.1 – Benefits of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Configure a WPA2 Enterprise WLAN</a:t>
            </a:r>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25489637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Configure a WPA2 Enterprise WLAN (Cont.)</a:t>
            </a:r>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14312865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Configure a WPA2 Enterprise WLAN (Cont.)</a:t>
            </a:r>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33939495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Configure a WPA2 Enterprise WLAN (Cont.)</a:t>
            </a:r>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4080832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12.8 –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1892266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465978">
              <a:defRPr/>
            </a:pPr>
            <a:fld id="{5641018C-6CAF-B84E-B92C-ECB119457FBA}" type="slidenum">
              <a:rPr lang="en-US">
                <a:solidFill>
                  <a:prstClr val="black"/>
                </a:solidFill>
              </a:rPr>
              <a:pPr defTabSz="465978">
                <a:defRPr/>
              </a:pPr>
              <a:t>66</a:t>
            </a:fld>
            <a:endParaRPr lang="en-US" dirty="0">
              <a:solidFill>
                <a:prstClr val="black"/>
              </a:solidFill>
            </a:endParaRPr>
          </a:p>
        </p:txBody>
      </p:sp>
    </p:spTree>
    <p:extLst>
      <p:ext uri="{BB962C8B-B14F-4D97-AF65-F5344CB8AC3E}">
        <p14:creationId xmlns:p14="http://schemas.microsoft.com/office/powerpoint/2010/main" val="336917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12.1.2 – Types of Wireless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717450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137125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2250595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2571750"/>
          </a:xfrm>
          <a:prstGeom prst="rect">
            <a:avLst/>
          </a:prstGeom>
          <a:solidFill>
            <a:srgbClr val="A2C1FE"/>
          </a:solidFill>
          <a:ln w="9525">
            <a:noFill/>
            <a:miter lim="800000"/>
            <a:headEnd/>
            <a:tailEnd/>
          </a:ln>
          <a:effectLst/>
        </p:spPr>
        <p:txBody>
          <a:bodyPr wrap="none" anchor="ctr"/>
          <a:lstStyle/>
          <a:p>
            <a:pPr algn="ctr">
              <a:defRPr/>
            </a:pPr>
            <a:endParaRPr lang="en-US">
              <a:latin typeface="Arial" charset="0"/>
            </a:endParaRPr>
          </a:p>
        </p:txBody>
      </p:sp>
      <p:pic>
        <p:nvPicPr>
          <p:cNvPr id="5" name="Picture 10" descr="APU Logo_Final_Vertical_V1_HR1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60" y="1877438"/>
            <a:ext cx="1934960" cy="161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2"/>
          <p:cNvSpPr>
            <a:spLocks noGrp="1" noChangeArrowheads="1"/>
          </p:cNvSpPr>
          <p:nvPr>
            <p:ph type="ctrTitle"/>
          </p:nvPr>
        </p:nvSpPr>
        <p:spPr>
          <a:xfrm>
            <a:off x="2389188" y="1464469"/>
            <a:ext cx="6754812" cy="1102519"/>
          </a:xfrm>
        </p:spPr>
        <p:txBody>
          <a:bodyPr/>
          <a:lstStyle>
            <a:lvl1pPr>
              <a:defRPr/>
            </a:lvl1pPr>
          </a:lstStyle>
          <a:p>
            <a:r>
              <a:rPr lang="en-US"/>
              <a:t>Click to edit Master title style</a:t>
            </a:r>
            <a:endParaRPr lang="en-GB"/>
          </a:p>
        </p:txBody>
      </p:sp>
      <p:sp>
        <p:nvSpPr>
          <p:cNvPr id="87043" name="Rectangle 3"/>
          <p:cNvSpPr>
            <a:spLocks noGrp="1" noChangeArrowheads="1"/>
          </p:cNvSpPr>
          <p:nvPr>
            <p:ph type="subTitle" idx="1"/>
          </p:nvPr>
        </p:nvSpPr>
        <p:spPr>
          <a:xfrm>
            <a:off x="2374900" y="2914650"/>
            <a:ext cx="6769100" cy="131445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656628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3675548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1136734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87363"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2317854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1410593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36884579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2676709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3229468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1184774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18941423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3" y="205978"/>
            <a:ext cx="2057400" cy="446127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85775" y="205978"/>
            <a:ext cx="6021388" cy="44612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60569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2571750"/>
          </a:xfrm>
          <a:prstGeom prst="rect">
            <a:avLst/>
          </a:prstGeom>
          <a:solidFill>
            <a:srgbClr val="A2C1FE"/>
          </a:solidFill>
          <a:ln w="9525">
            <a:noFill/>
            <a:miter lim="800000"/>
            <a:headEnd/>
            <a:tailEnd/>
          </a:ln>
          <a:effectLst/>
        </p:spPr>
        <p:txBody>
          <a:bodyPr wrap="none" anchor="ctr"/>
          <a:lstStyle/>
          <a:p>
            <a:pPr algn="ctr">
              <a:defRPr/>
            </a:pPr>
            <a:endParaRPr lang="en-US">
              <a:latin typeface="Arial" charset="0"/>
            </a:endParaRPr>
          </a:p>
        </p:txBody>
      </p:sp>
      <p:pic>
        <p:nvPicPr>
          <p:cNvPr id="5" name="Picture 10" descr="APU Logo_Final_Vertical_V1_HR1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160" y="1877438"/>
            <a:ext cx="1934960" cy="161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2"/>
          <p:cNvSpPr>
            <a:spLocks noGrp="1" noChangeArrowheads="1"/>
          </p:cNvSpPr>
          <p:nvPr>
            <p:ph type="ctrTitle"/>
          </p:nvPr>
        </p:nvSpPr>
        <p:spPr>
          <a:xfrm>
            <a:off x="2389188" y="1464469"/>
            <a:ext cx="6754812" cy="1102519"/>
          </a:xfrm>
        </p:spPr>
        <p:txBody>
          <a:bodyPr/>
          <a:lstStyle>
            <a:lvl1pPr>
              <a:defRPr/>
            </a:lvl1pPr>
          </a:lstStyle>
          <a:p>
            <a:r>
              <a:rPr lang="en-US"/>
              <a:t>Click to edit Master title style</a:t>
            </a:r>
            <a:endParaRPr lang="en-GB"/>
          </a:p>
        </p:txBody>
      </p:sp>
      <p:sp>
        <p:nvSpPr>
          <p:cNvPr id="87043" name="Rectangle 3"/>
          <p:cNvSpPr>
            <a:spLocks noGrp="1" noChangeArrowheads="1"/>
          </p:cNvSpPr>
          <p:nvPr>
            <p:ph type="subTitle" idx="1"/>
          </p:nvPr>
        </p:nvSpPr>
        <p:spPr>
          <a:xfrm>
            <a:off x="2374900" y="2914650"/>
            <a:ext cx="6769100" cy="131445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17367617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pPr>
              <a:defRPr/>
            </a:pPr>
            <a:r>
              <a:rPr lang="en-GB" dirty="0"/>
              <a:t>Slide ‹#› of 33</a:t>
            </a:r>
          </a:p>
        </p:txBody>
      </p:sp>
    </p:spTree>
    <p:extLst>
      <p:ext uri="{BB962C8B-B14F-4D97-AF65-F5344CB8AC3E}">
        <p14:creationId xmlns:p14="http://schemas.microsoft.com/office/powerpoint/2010/main" val="11245774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GB" dirty="0"/>
              <a:t>Slide ‹#› of 33</a:t>
            </a:r>
          </a:p>
        </p:txBody>
      </p:sp>
    </p:spTree>
    <p:extLst>
      <p:ext uri="{BB962C8B-B14F-4D97-AF65-F5344CB8AC3E}">
        <p14:creationId xmlns:p14="http://schemas.microsoft.com/office/powerpoint/2010/main" val="20014295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87363"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272778"/>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pPr>
              <a:defRPr/>
            </a:pPr>
            <a:r>
              <a:rPr lang="en-GB" dirty="0"/>
              <a:t>Slide ‹#› of 33</a:t>
            </a:r>
          </a:p>
        </p:txBody>
      </p:sp>
    </p:spTree>
    <p:extLst>
      <p:ext uri="{BB962C8B-B14F-4D97-AF65-F5344CB8AC3E}">
        <p14:creationId xmlns:p14="http://schemas.microsoft.com/office/powerpoint/2010/main" val="2470319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pPr>
              <a:defRPr/>
            </a:pPr>
            <a:r>
              <a:rPr lang="en-GB" dirty="0"/>
              <a:t>Slide ‹#› of 33</a:t>
            </a:r>
          </a:p>
        </p:txBody>
      </p:sp>
    </p:spTree>
    <p:extLst>
      <p:ext uri="{BB962C8B-B14F-4D97-AF65-F5344CB8AC3E}">
        <p14:creationId xmlns:p14="http://schemas.microsoft.com/office/powerpoint/2010/main" val="2329269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pPr>
              <a:defRPr/>
            </a:pPr>
            <a:r>
              <a:rPr lang="en-GB" dirty="0"/>
              <a:t>Slide ‹#› of 33</a:t>
            </a:r>
          </a:p>
        </p:txBody>
      </p:sp>
    </p:spTree>
    <p:extLst>
      <p:ext uri="{BB962C8B-B14F-4D97-AF65-F5344CB8AC3E}">
        <p14:creationId xmlns:p14="http://schemas.microsoft.com/office/powerpoint/2010/main" val="1144677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GB" dirty="0"/>
              <a:t>Slide ‹#› of 33</a:t>
            </a:r>
          </a:p>
        </p:txBody>
      </p:sp>
    </p:spTree>
    <p:extLst>
      <p:ext uri="{BB962C8B-B14F-4D97-AF65-F5344CB8AC3E}">
        <p14:creationId xmlns:p14="http://schemas.microsoft.com/office/powerpoint/2010/main" val="30026896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GB" dirty="0"/>
              <a:t>Slide ‹#› of 33</a:t>
            </a:r>
          </a:p>
        </p:txBody>
      </p:sp>
    </p:spTree>
    <p:extLst>
      <p:ext uri="{BB962C8B-B14F-4D97-AF65-F5344CB8AC3E}">
        <p14:creationId xmlns:p14="http://schemas.microsoft.com/office/powerpoint/2010/main" val="19255440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GB" dirty="0"/>
              <a:t>Slide ‹#› of 33</a:t>
            </a:r>
          </a:p>
        </p:txBody>
      </p:sp>
    </p:spTree>
    <p:extLst>
      <p:ext uri="{BB962C8B-B14F-4D97-AF65-F5344CB8AC3E}">
        <p14:creationId xmlns:p14="http://schemas.microsoft.com/office/powerpoint/2010/main" val="14254665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pPr>
              <a:defRPr/>
            </a:pPr>
            <a:r>
              <a:rPr lang="en-GB" dirty="0"/>
              <a:t>Slide ‹#› of 33</a:t>
            </a:r>
          </a:p>
        </p:txBody>
      </p:sp>
    </p:spTree>
    <p:extLst>
      <p:ext uri="{BB962C8B-B14F-4D97-AF65-F5344CB8AC3E}">
        <p14:creationId xmlns:p14="http://schemas.microsoft.com/office/powerpoint/2010/main" val="38201109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3" y="205978"/>
            <a:ext cx="2057400" cy="446127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85775" y="205978"/>
            <a:ext cx="6021388" cy="44612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pPr>
              <a:defRPr/>
            </a:pPr>
            <a:r>
              <a:rPr lang="en-GB"/>
              <a:t>Slide ‹#› of 9</a:t>
            </a:r>
          </a:p>
        </p:txBody>
      </p:sp>
    </p:spTree>
    <p:extLst>
      <p:ext uri="{BB962C8B-B14F-4D97-AF65-F5344CB8AC3E}">
        <p14:creationId xmlns:p14="http://schemas.microsoft.com/office/powerpoint/2010/main" val="4273026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pic>
        <p:nvPicPr>
          <p:cNvPr id="2" name="Picture 10" descr="APU Logo Final-medium.jpg">
            <a:extLst>
              <a:ext uri="{FF2B5EF4-FFF2-40B4-BE49-F238E27FC236}">
                <a16:creationId xmlns:a16="http://schemas.microsoft.com/office/drawing/2014/main" id="{786BB96C-C20F-4584-93E5-8F0FC6596B3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9526" y="1"/>
            <a:ext cx="1514475"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pic>
        <p:nvPicPr>
          <p:cNvPr id="3" name="Picture 10" descr="APU Logo Final-medium.jpg">
            <a:extLst>
              <a:ext uri="{FF2B5EF4-FFF2-40B4-BE49-F238E27FC236}">
                <a16:creationId xmlns:a16="http://schemas.microsoft.com/office/drawing/2014/main" id="{B1F7ED2D-42C5-431F-9CC0-E4573C6B4F3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9526" y="1"/>
            <a:ext cx="1514475"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pic>
        <p:nvPicPr>
          <p:cNvPr id="3" name="Picture 10" descr="APU Logo Final-medium.jpg">
            <a:extLst>
              <a:ext uri="{FF2B5EF4-FFF2-40B4-BE49-F238E27FC236}">
                <a16:creationId xmlns:a16="http://schemas.microsoft.com/office/drawing/2014/main" id="{629B2C5C-F1A8-487D-B422-C4BD327158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9526" y="1"/>
            <a:ext cx="1514475"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pic>
        <p:nvPicPr>
          <p:cNvPr id="3" name="Picture 10" descr="APU Logo Final-medium.jpg">
            <a:extLst>
              <a:ext uri="{FF2B5EF4-FFF2-40B4-BE49-F238E27FC236}">
                <a16:creationId xmlns:a16="http://schemas.microsoft.com/office/drawing/2014/main" id="{3E7E93D4-1AD1-497F-B4E1-64E93E00CE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9526" y="1"/>
            <a:ext cx="1514475"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5.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 name="Picture 10" descr="APU Logo Final-medium.jpg">
            <a:extLst>
              <a:ext uri="{FF2B5EF4-FFF2-40B4-BE49-F238E27FC236}">
                <a16:creationId xmlns:a16="http://schemas.microsoft.com/office/drawing/2014/main" id="{C1268378-BF45-4583-A652-36DF7E52F2CC}"/>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629526" y="1"/>
            <a:ext cx="1514475"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9" name="Rectangle 3"/>
          <p:cNvSpPr>
            <a:spLocks noChangeArrowheads="1"/>
          </p:cNvSpPr>
          <p:nvPr/>
        </p:nvSpPr>
        <p:spPr bwMode="auto">
          <a:xfrm>
            <a:off x="0" y="4966097"/>
            <a:ext cx="9144000" cy="177403"/>
          </a:xfrm>
          <a:prstGeom prst="rect">
            <a:avLst/>
          </a:prstGeom>
          <a:solidFill>
            <a:srgbClr val="A2C1FE"/>
          </a:solidFill>
          <a:ln w="9525">
            <a:noFill/>
            <a:miter lim="800000"/>
            <a:headEnd/>
            <a:tailEnd/>
          </a:ln>
          <a:effectLst/>
        </p:spPr>
        <p:txBody>
          <a:bodyPr wrap="none" anchor="ctr"/>
          <a:lstStyle/>
          <a:p>
            <a:pPr>
              <a:defRPr/>
            </a:pPr>
            <a:endParaRPr lang="en-GB">
              <a:latin typeface="Arial" charset="0"/>
            </a:endParaRPr>
          </a:p>
        </p:txBody>
      </p:sp>
      <p:sp>
        <p:nvSpPr>
          <p:cNvPr id="1028" name="Rectangle 4"/>
          <p:cNvSpPr>
            <a:spLocks noGrp="1" noChangeArrowheads="1"/>
          </p:cNvSpPr>
          <p:nvPr>
            <p:ph type="body" idx="1"/>
          </p:nvPr>
        </p:nvSpPr>
        <p:spPr bwMode="auto">
          <a:xfrm>
            <a:off x="487363" y="1272778"/>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6"/>
          <p:cNvSpPr>
            <a:spLocks noGrp="1" noChangeArrowheads="1"/>
          </p:cNvSpPr>
          <p:nvPr>
            <p:ph type="title"/>
          </p:nvPr>
        </p:nvSpPr>
        <p:spPr bwMode="auto">
          <a:xfrm>
            <a:off x="485775" y="205979"/>
            <a:ext cx="70421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6023" name="Rectangle 7"/>
          <p:cNvSpPr>
            <a:spLocks noChangeArrowheads="1"/>
          </p:cNvSpPr>
          <p:nvPr/>
        </p:nvSpPr>
        <p:spPr bwMode="auto">
          <a:xfrm>
            <a:off x="0" y="4948237"/>
            <a:ext cx="2711450" cy="195263"/>
          </a:xfrm>
          <a:prstGeom prst="rect">
            <a:avLst/>
          </a:prstGeom>
          <a:noFill/>
          <a:ln w="9525">
            <a:noFill/>
            <a:miter lim="800000"/>
            <a:headEnd/>
            <a:tailEnd/>
          </a:ln>
          <a:effectLst/>
        </p:spPr>
        <p:txBody>
          <a:bodyPr/>
          <a:lstStyle/>
          <a:p>
            <a:pPr>
              <a:defRPr/>
            </a:pPr>
            <a:r>
              <a:rPr lang="en-GB" sz="600" dirty="0">
                <a:latin typeface="Calibri" pitchFamily="34" charset="0"/>
                <a:cs typeface="Calibri" pitchFamily="34" charset="0"/>
              </a:rPr>
              <a:t>CT1333-3-2 Switching and Routing Essentials </a:t>
            </a:r>
          </a:p>
        </p:txBody>
      </p:sp>
      <p:sp>
        <p:nvSpPr>
          <p:cNvPr id="86024" name="Rectangle 8"/>
          <p:cNvSpPr>
            <a:spLocks noGrp="1" noChangeArrowheads="1"/>
          </p:cNvSpPr>
          <p:nvPr>
            <p:ph type="ftr" sz="quarter" idx="3"/>
          </p:nvPr>
        </p:nvSpPr>
        <p:spPr bwMode="auto">
          <a:xfrm>
            <a:off x="6248400" y="4967287"/>
            <a:ext cx="2895600" cy="176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600">
                <a:latin typeface="Calibri" panose="020F0502020204030204" pitchFamily="34" charset="0"/>
                <a:cs typeface="Calibri" panose="020F0502020204030204" pitchFamily="34" charset="0"/>
              </a:defRPr>
            </a:lvl1pPr>
          </a:lstStyle>
          <a:p>
            <a:r>
              <a:rPr lang="en-US" altLang="en-US"/>
              <a:t>Slide ‹#› of 9</a:t>
            </a:r>
          </a:p>
        </p:txBody>
      </p:sp>
      <p:sp>
        <p:nvSpPr>
          <p:cNvPr id="86025" name="Rectangle 9"/>
          <p:cNvSpPr>
            <a:spLocks noChangeArrowheads="1"/>
          </p:cNvSpPr>
          <p:nvPr/>
        </p:nvSpPr>
        <p:spPr bwMode="auto">
          <a:xfrm>
            <a:off x="3175000" y="4948237"/>
            <a:ext cx="2711450" cy="195263"/>
          </a:xfrm>
          <a:prstGeom prst="rect">
            <a:avLst/>
          </a:prstGeom>
          <a:noFill/>
          <a:ln w="9525">
            <a:noFill/>
            <a:miter lim="800000"/>
            <a:headEnd/>
            <a:tailEnd/>
          </a:ln>
          <a:effectLst/>
        </p:spPr>
        <p:txBody>
          <a:bodyPr/>
          <a:lstStyle/>
          <a:p>
            <a:pPr algn="ctr"/>
            <a:r>
              <a:rPr lang="en-US" sz="600" dirty="0">
                <a:latin typeface="Calibri" panose="020F0502020204030204" pitchFamily="34" charset="0"/>
                <a:cs typeface="Calibri" panose="020F0502020204030204" pitchFamily="34" charset="0"/>
              </a:rPr>
              <a:t>Wireless LAN Concepts and Configurations</a:t>
            </a:r>
          </a:p>
        </p:txBody>
      </p:sp>
      <p:pic>
        <p:nvPicPr>
          <p:cNvPr id="1033" name="Picture 10" descr="APU Logo Final-medium.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629526" y="1"/>
            <a:ext cx="1514475"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7628965"/>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hf hdr="0" dt="0"/>
  <p:txStyles>
    <p:titleStyle>
      <a:lvl1pPr algn="ctr" rtl="0" eaLnBrk="1" fontAlgn="base" hangingPunct="1">
        <a:spcBef>
          <a:spcPct val="0"/>
        </a:spcBef>
        <a:spcAft>
          <a:spcPct val="0"/>
        </a:spcAft>
        <a:defRPr sz="2700">
          <a:solidFill>
            <a:schemeClr val="tx2"/>
          </a:solidFill>
          <a:latin typeface="+mj-lt"/>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7" descr="ucti_globe1_transparent_small"/>
          <p:cNvPicPr>
            <a:picLocks noChangeAspect="1" noChangeArrowheads="1"/>
          </p:cNvPicPr>
          <p:nvPr/>
        </p:nvPicPr>
        <p:blipFill>
          <a:blip r:embed="rId13">
            <a:lum bright="80000" contrast="-90000"/>
            <a:extLst>
              <a:ext uri="{28A0092B-C50C-407E-A947-70E740481C1C}">
                <a14:useLocalDpi xmlns:a14="http://schemas.microsoft.com/office/drawing/2010/main" val="0"/>
              </a:ext>
            </a:extLst>
          </a:blip>
          <a:srcRect/>
          <a:stretch>
            <a:fillRect/>
          </a:stretch>
        </p:blipFill>
        <p:spPr bwMode="auto">
          <a:xfrm>
            <a:off x="-1441450" y="1927623"/>
            <a:ext cx="7207250" cy="307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3"/>
          <p:cNvSpPr>
            <a:spLocks noChangeArrowheads="1"/>
          </p:cNvSpPr>
          <p:nvPr/>
        </p:nvSpPr>
        <p:spPr bwMode="auto">
          <a:xfrm>
            <a:off x="0" y="4966098"/>
            <a:ext cx="9144000" cy="177403"/>
          </a:xfrm>
          <a:prstGeom prst="rect">
            <a:avLst/>
          </a:prstGeom>
          <a:solidFill>
            <a:srgbClr val="A2C1FE"/>
          </a:solidFill>
          <a:ln w="9525">
            <a:noFill/>
            <a:miter lim="800000"/>
            <a:headEnd/>
            <a:tailEnd/>
          </a:ln>
          <a:effectLst/>
        </p:spPr>
        <p:txBody>
          <a:bodyPr wrap="none" anchor="ctr"/>
          <a:lstStyle/>
          <a:p>
            <a:pPr>
              <a:defRPr/>
            </a:pPr>
            <a:endParaRPr lang="en-GB">
              <a:latin typeface="Arial" charset="0"/>
            </a:endParaRPr>
          </a:p>
        </p:txBody>
      </p:sp>
      <p:sp>
        <p:nvSpPr>
          <p:cNvPr id="1028" name="Rectangle 4"/>
          <p:cNvSpPr>
            <a:spLocks noGrp="1" noChangeArrowheads="1"/>
          </p:cNvSpPr>
          <p:nvPr>
            <p:ph type="body" idx="1"/>
          </p:nvPr>
        </p:nvSpPr>
        <p:spPr bwMode="auto">
          <a:xfrm>
            <a:off x="487363" y="1272778"/>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6"/>
          <p:cNvSpPr>
            <a:spLocks noGrp="1" noChangeArrowheads="1"/>
          </p:cNvSpPr>
          <p:nvPr>
            <p:ph type="title"/>
          </p:nvPr>
        </p:nvSpPr>
        <p:spPr bwMode="auto">
          <a:xfrm>
            <a:off x="485775" y="205979"/>
            <a:ext cx="70421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6023" name="Rectangle 7"/>
          <p:cNvSpPr>
            <a:spLocks noChangeArrowheads="1"/>
          </p:cNvSpPr>
          <p:nvPr/>
        </p:nvSpPr>
        <p:spPr bwMode="auto">
          <a:xfrm>
            <a:off x="0" y="4948237"/>
            <a:ext cx="2711450" cy="195263"/>
          </a:xfrm>
          <a:prstGeom prst="rect">
            <a:avLst/>
          </a:prstGeom>
          <a:noFill/>
          <a:ln w="9525">
            <a:noFill/>
            <a:miter lim="800000"/>
            <a:headEnd/>
            <a:tailEnd/>
          </a:ln>
          <a:effectLst/>
        </p:spPr>
        <p:txBody>
          <a:bodyPr/>
          <a:lstStyle/>
          <a:p>
            <a:pPr>
              <a:defRPr/>
            </a:pPr>
            <a:r>
              <a:rPr lang="en-GB" sz="600" dirty="0">
                <a:latin typeface="Calibri" pitchFamily="34" charset="0"/>
                <a:cs typeface="Calibri" pitchFamily="34" charset="0"/>
              </a:rPr>
              <a:t>CT133-3-2 Switching and Routing Essentials </a:t>
            </a:r>
          </a:p>
        </p:txBody>
      </p:sp>
      <p:sp>
        <p:nvSpPr>
          <p:cNvPr id="86024" name="Rectangle 8"/>
          <p:cNvSpPr>
            <a:spLocks noGrp="1" noChangeArrowheads="1"/>
          </p:cNvSpPr>
          <p:nvPr>
            <p:ph type="ftr" sz="quarter" idx="3"/>
          </p:nvPr>
        </p:nvSpPr>
        <p:spPr bwMode="auto">
          <a:xfrm>
            <a:off x="6248400" y="4967287"/>
            <a:ext cx="2895600" cy="1762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600">
                <a:latin typeface="Calibri" panose="020F0502020204030204" pitchFamily="34" charset="0"/>
                <a:cs typeface="Calibri" panose="020F0502020204030204" pitchFamily="34" charset="0"/>
              </a:defRPr>
            </a:lvl1pPr>
          </a:lstStyle>
          <a:p>
            <a:r>
              <a:rPr lang="en-US" altLang="en-US" dirty="0"/>
              <a:t>Slide ‹#› of 33</a:t>
            </a:r>
          </a:p>
        </p:txBody>
      </p:sp>
      <p:sp>
        <p:nvSpPr>
          <p:cNvPr id="86025" name="Rectangle 9"/>
          <p:cNvSpPr>
            <a:spLocks noChangeArrowheads="1"/>
          </p:cNvSpPr>
          <p:nvPr/>
        </p:nvSpPr>
        <p:spPr bwMode="auto">
          <a:xfrm>
            <a:off x="3175000" y="4948237"/>
            <a:ext cx="2711450" cy="195263"/>
          </a:xfrm>
          <a:prstGeom prst="rect">
            <a:avLst/>
          </a:prstGeom>
          <a:noFill/>
          <a:ln w="9525">
            <a:noFill/>
            <a:miter lim="800000"/>
            <a:headEnd/>
            <a:tailEnd/>
          </a:ln>
          <a:effectLst/>
        </p:spPr>
        <p:txBody>
          <a:bodyPr/>
          <a:lstStyle/>
          <a:p>
            <a:pPr algn="ctr"/>
            <a:r>
              <a:rPr lang="en-US" sz="600" dirty="0">
                <a:latin typeface="Calibri" panose="020F0502020204030204" pitchFamily="34" charset="0"/>
                <a:cs typeface="Calibri" panose="020F0502020204030204" pitchFamily="34" charset="0"/>
              </a:rPr>
              <a:t>Wireless LAN Concepts and Configurations</a:t>
            </a:r>
          </a:p>
        </p:txBody>
      </p:sp>
      <p:pic>
        <p:nvPicPr>
          <p:cNvPr id="1033" name="Picture 10" descr="APU Logo Final-medium.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29526" y="1"/>
            <a:ext cx="1514475"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8543809"/>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hf hdr="0" dt="0"/>
  <p:txStyles>
    <p:titleStyle>
      <a:lvl1pPr algn="ctr" rtl="0" eaLnBrk="1" fontAlgn="base" hangingPunct="1">
        <a:spcBef>
          <a:spcPct val="0"/>
        </a:spcBef>
        <a:spcAft>
          <a:spcPct val="0"/>
        </a:spcAft>
        <a:defRPr sz="2700">
          <a:solidFill>
            <a:schemeClr val="tx2"/>
          </a:solidFill>
          <a:latin typeface="+mj-lt"/>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67175" y="2672112"/>
            <a:ext cx="5076825" cy="1314450"/>
          </a:xfrm>
        </p:spPr>
        <p:txBody>
          <a:bodyPr/>
          <a:lstStyle/>
          <a:p>
            <a:r>
              <a:rPr lang="en-US" dirty="0">
                <a:latin typeface="Arial" charset="0"/>
              </a:rPr>
              <a:t>Wireless LAN Concepts and Configurations</a:t>
            </a:r>
            <a:endParaRPr lang="en-US" dirty="0"/>
          </a:p>
        </p:txBody>
      </p:sp>
      <p:sp>
        <p:nvSpPr>
          <p:cNvPr id="5" name="Text Box 6"/>
          <p:cNvSpPr txBox="1">
            <a:spLocks noGrp="1" noChangeArrowheads="1"/>
          </p:cNvSpPr>
          <p:nvPr>
            <p:ph type="ctrTitle"/>
          </p:nvPr>
        </p:nvSpPr>
        <p:spPr bwMode="auto">
          <a:xfrm>
            <a:off x="3493394" y="1501892"/>
            <a:ext cx="5650606" cy="969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50" dirty="0"/>
              <a:t>Switching and Routing Essentials</a:t>
            </a:r>
            <a:br>
              <a:rPr lang="en-US" sz="2850"/>
            </a:br>
            <a:r>
              <a:rPr lang="en-US" sz="2850"/>
              <a:t>CT122-3-2 SRE</a:t>
            </a:r>
            <a:endParaRPr lang="en-US" sz="2850" dirty="0"/>
          </a:p>
        </p:txBody>
      </p:sp>
    </p:spTree>
    <p:extLst>
      <p:ext uri="{BB962C8B-B14F-4D97-AF65-F5344CB8AC3E}">
        <p14:creationId xmlns:p14="http://schemas.microsoft.com/office/powerpoint/2010/main" val="48197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802.11 Standards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15986" y="731837"/>
            <a:ext cx="7913516" cy="284163"/>
          </a:xfrm>
        </p:spPr>
        <p:txBody>
          <a:bodyPr/>
          <a:lstStyle/>
          <a:p>
            <a:pPr marL="0" lvl="1" indent="0">
              <a:lnSpc>
                <a:spcPct val="100000"/>
              </a:lnSpc>
              <a:spcAft>
                <a:spcPts val="600"/>
              </a:spcAft>
              <a:buSzPct val="90000"/>
              <a:buNone/>
            </a:pPr>
            <a:r>
              <a:rPr lang="en-US" sz="1600" dirty="0">
                <a:solidFill>
                  <a:srgbClr val="000000"/>
                </a:solidFill>
              </a:rPr>
              <a:t>802.11 WLAN standards define how radio frequencies are used for wireless links.</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1249493078"/>
              </p:ext>
            </p:extLst>
          </p:nvPr>
        </p:nvGraphicFramePr>
        <p:xfrm>
          <a:off x="440064" y="1097756"/>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a16="http://schemas.microsoft.com/office/drawing/2014/main" val="3729139006"/>
                    </a:ext>
                  </a:extLst>
                </a:gridCol>
                <a:gridCol w="1901628">
                  <a:extLst>
                    <a:ext uri="{9D8B030D-6E8A-4147-A177-3AD203B41FA5}">
                      <a16:colId xmlns:a16="http://schemas.microsoft.com/office/drawing/2014/main" val="817269429"/>
                    </a:ext>
                  </a:extLst>
                </a:gridCol>
                <a:gridCol w="4752792">
                  <a:extLst>
                    <a:ext uri="{9D8B030D-6E8A-4147-A177-3AD203B41FA5}">
                      <a16:colId xmlns:a16="http://schemas.microsoft.com/office/drawing/2014/main" val="1988913492"/>
                    </a:ext>
                  </a:extLst>
                </a:gridCol>
              </a:tblGrid>
              <a:tr h="358145">
                <a:tc>
                  <a:txBody>
                    <a:bodyPr/>
                    <a:lstStyle/>
                    <a:p>
                      <a:r>
                        <a:rPr lang="en-US" sz="1200" dirty="0"/>
                        <a:t>IEEE Standard</a:t>
                      </a:r>
                    </a:p>
                  </a:txBody>
                  <a:tcPr/>
                </a:tc>
                <a:tc>
                  <a:txBody>
                    <a:bodyPr/>
                    <a:lstStyle/>
                    <a:p>
                      <a:r>
                        <a:rPr lang="en-US" sz="1200" dirty="0"/>
                        <a:t>Radio Frequency</a:t>
                      </a:r>
                    </a:p>
                  </a:txBody>
                  <a:tcPr/>
                </a:tc>
                <a:tc>
                  <a:txBody>
                    <a:bodyPr/>
                    <a:lstStyle/>
                    <a:p>
                      <a:r>
                        <a:rPr lang="en-US" sz="1200" dirty="0"/>
                        <a:t>Description</a:t>
                      </a:r>
                    </a:p>
                  </a:txBody>
                  <a:tcPr/>
                </a:tc>
                <a:extLst>
                  <a:ext uri="{0D108BD9-81ED-4DB2-BD59-A6C34878D82A}">
                    <a16:rowId xmlns:a16="http://schemas.microsoft.com/office/drawing/2014/main" val="2583676789"/>
                  </a:ext>
                </a:extLst>
              </a:tr>
              <a:tr h="238057">
                <a:tc>
                  <a:txBody>
                    <a:bodyPr/>
                    <a:lstStyle/>
                    <a:p>
                      <a:r>
                        <a:rPr lang="en-US" sz="1200" dirty="0">
                          <a:solidFill>
                            <a:srgbClr val="000000"/>
                          </a:solidFill>
                        </a:rPr>
                        <a:t>802.11</a:t>
                      </a:r>
                    </a:p>
                  </a:txBody>
                  <a:tcPr/>
                </a:tc>
                <a:tc>
                  <a:txBody>
                    <a:bodyPr/>
                    <a:lstStyle/>
                    <a:p>
                      <a:r>
                        <a:rPr lang="en-US" sz="1200" dirty="0">
                          <a:solidFill>
                            <a:srgbClr val="000000"/>
                          </a:solidFill>
                        </a:rPr>
                        <a:t>2.4 GHz</a:t>
                      </a:r>
                    </a:p>
                  </a:txBody>
                  <a:tcPr/>
                </a:tc>
                <a:tc>
                  <a:txBody>
                    <a:bodyPr/>
                    <a:lstStyle/>
                    <a:p>
                      <a:r>
                        <a:rPr lang="en-US" sz="1200" dirty="0">
                          <a:solidFill>
                            <a:srgbClr val="000000"/>
                          </a:solidFill>
                        </a:rPr>
                        <a:t>Data rates up to 2 Mb/s</a:t>
                      </a:r>
                    </a:p>
                  </a:txBody>
                  <a:tcPr/>
                </a:tc>
                <a:extLst>
                  <a:ext uri="{0D108BD9-81ED-4DB2-BD59-A6C34878D82A}">
                    <a16:rowId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r>
                        <a:rPr lang="en-US" sz="1200" dirty="0">
                          <a:solidFill>
                            <a:srgbClr val="000000"/>
                          </a:solidFill>
                        </a:rPr>
                        <a:t>Data rates up to 54 Mb/s</a:t>
                      </a:r>
                    </a:p>
                    <a:p>
                      <a:r>
                        <a:rPr lang="en-US" sz="1200" dirty="0">
                          <a:solidFill>
                            <a:srgbClr val="000000"/>
                          </a:solidFill>
                        </a:rPr>
                        <a:t>Not interoperable with 802.11b or 802.11g</a:t>
                      </a:r>
                    </a:p>
                  </a:txBody>
                  <a:tcPr/>
                </a:tc>
                <a:extLst>
                  <a:ext uri="{0D108BD9-81ED-4DB2-BD59-A6C34878D82A}">
                    <a16:rowId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11 Mb/s</a:t>
                      </a:r>
                    </a:p>
                    <a:p>
                      <a:r>
                        <a:rPr lang="en-US" sz="1200" dirty="0">
                          <a:solidFill>
                            <a:srgbClr val="000000"/>
                          </a:solidFill>
                        </a:rPr>
                        <a:t>Longer range than 802.11a and better able to penetrate building structures</a:t>
                      </a:r>
                    </a:p>
                  </a:txBody>
                  <a:tcPr/>
                </a:tc>
                <a:extLst>
                  <a:ext uri="{0D108BD9-81ED-4DB2-BD59-A6C34878D82A}">
                    <a16:rowId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54 Mb/s</a:t>
                      </a:r>
                    </a:p>
                    <a:p>
                      <a:r>
                        <a:rPr lang="en-US" sz="1200" dirty="0">
                          <a:solidFill>
                            <a:srgbClr val="000000"/>
                          </a:solidFill>
                        </a:rPr>
                        <a:t>Backward compatible with 802.11b</a:t>
                      </a:r>
                    </a:p>
                  </a:txBody>
                  <a:tcPr/>
                </a:tc>
                <a:extLst>
                  <a:ext uri="{0D108BD9-81ED-4DB2-BD59-A6C34878D82A}">
                    <a16:rowId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Data rates 150 – 600 Mb/s</a:t>
                      </a:r>
                    </a:p>
                    <a:p>
                      <a:r>
                        <a:rPr lang="en-US" sz="1200" dirty="0">
                          <a:solidFill>
                            <a:srgbClr val="000000"/>
                          </a:solidFill>
                        </a:rPr>
                        <a:t>Require multiple antennas with MIMO technology</a:t>
                      </a:r>
                    </a:p>
                  </a:txBody>
                  <a:tcPr/>
                </a:tc>
                <a:extLst>
                  <a:ext uri="{0D108BD9-81ED-4DB2-BD59-A6C34878D82A}">
                    <a16:rowId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Data rates 450 Mb/s – 1.3 Gb/s</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Supports up to eight antennas</a:t>
                      </a:r>
                    </a:p>
                  </a:txBody>
                  <a:tcPr/>
                </a:tc>
                <a:extLst>
                  <a:ext uri="{0D108BD9-81ED-4DB2-BD59-A6C34878D82A}">
                    <a16:rowId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High-Efficiency Wireless (HEW)</a:t>
                      </a:r>
                    </a:p>
                    <a:p>
                      <a:r>
                        <a:rPr lang="en-US" sz="1200" dirty="0">
                          <a:solidFill>
                            <a:srgbClr val="000000"/>
                          </a:solidFill>
                        </a:rPr>
                        <a:t>Capable of using 1 GHz and 7 GHz frequencies</a:t>
                      </a:r>
                    </a:p>
                  </a:txBody>
                  <a:tcPr/>
                </a:tc>
                <a:extLst>
                  <a:ext uri="{0D108BD9-81ED-4DB2-BD59-A6C34878D82A}">
                    <a16:rowId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Radio Frequencies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615242" y="1058619"/>
            <a:ext cx="7913516" cy="1239059"/>
          </a:xfrm>
        </p:spPr>
        <p:txBody>
          <a:bodyPr/>
          <a:lstStyle/>
          <a:p>
            <a:pPr marL="0" lvl="1" indent="0">
              <a:lnSpc>
                <a:spcPct val="100000"/>
              </a:lnSpc>
              <a:spcAft>
                <a:spcPts val="600"/>
              </a:spcAft>
              <a:buSzPct val="90000"/>
              <a:buNone/>
            </a:pPr>
            <a:r>
              <a:rPr lang="en-US" sz="1600" dirty="0">
                <a:solidFill>
                  <a:srgbClr val="000000"/>
                </a:solidFill>
              </a:rPr>
              <a:t>All wireless devices operate in the range of the electromagnetic spectrum. WLAN networks operate in the 2.4 and 5 GHz frequency bands.</a:t>
            </a:r>
          </a:p>
          <a:p>
            <a:pPr lvl="1">
              <a:lnSpc>
                <a:spcPct val="85000"/>
              </a:lnSpc>
              <a:spcBef>
                <a:spcPct val="30000"/>
              </a:spcBef>
              <a:spcAft>
                <a:spcPts val="300"/>
              </a:spcAft>
              <a:buSzPct val="90000"/>
            </a:pPr>
            <a:r>
              <a:rPr lang="en-US" sz="1600" dirty="0">
                <a:solidFill>
                  <a:srgbClr val="000000"/>
                </a:solidFill>
              </a:rPr>
              <a:t>2.4 GHz (UHF) – 802.11b/g/n/ax</a:t>
            </a:r>
          </a:p>
          <a:p>
            <a:pPr lvl="1">
              <a:lnSpc>
                <a:spcPct val="85000"/>
              </a:lnSpc>
              <a:spcBef>
                <a:spcPct val="30000"/>
              </a:spcBef>
              <a:spcAft>
                <a:spcPts val="300"/>
              </a:spcAft>
              <a:buSzPct val="90000"/>
            </a:pPr>
            <a:r>
              <a:rPr lang="en-US" sz="1600" dirty="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1316335" y="2297678"/>
            <a:ext cx="5848141"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Standards Organizations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526974" y="1259180"/>
            <a:ext cx="7913516" cy="2946114"/>
          </a:xfrm>
        </p:spPr>
        <p:txBody>
          <a:bodyPr/>
          <a:lstStyle/>
          <a:p>
            <a:pPr marL="0" lvl="1" indent="0" algn="just">
              <a:lnSpc>
                <a:spcPct val="100000"/>
              </a:lnSpc>
              <a:spcAft>
                <a:spcPts val="600"/>
              </a:spcAft>
              <a:buSzPct val="90000"/>
              <a:buNone/>
            </a:pPr>
            <a:r>
              <a:rPr lang="en-US" sz="1600" dirty="0">
                <a:solidFill>
                  <a:srgbClr val="000000"/>
                </a:solidFill>
              </a:rPr>
              <a:t>Standards ensure interoperability between devices that are made by different manufacturers. Internationally, the three organizations influencing WLAN standards: </a:t>
            </a:r>
          </a:p>
          <a:p>
            <a:pPr lvl="1" algn="just">
              <a:lnSpc>
                <a:spcPct val="85000"/>
              </a:lnSpc>
              <a:spcBef>
                <a:spcPct val="30000"/>
              </a:spcBef>
              <a:spcAft>
                <a:spcPts val="300"/>
              </a:spcAft>
              <a:buSzPct val="90000"/>
            </a:pPr>
            <a:r>
              <a:rPr lang="en-US" sz="1600" b="1" dirty="0">
                <a:solidFill>
                  <a:srgbClr val="000000"/>
                </a:solidFill>
              </a:rPr>
              <a:t>International Telecommunication Union (ITU) </a:t>
            </a:r>
            <a:r>
              <a:rPr lang="en-US" sz="1600" dirty="0">
                <a:solidFill>
                  <a:srgbClr val="000000"/>
                </a:solidFill>
              </a:rPr>
              <a:t>– Regulates the allocation of radio spectrum and satellite orbits.</a:t>
            </a:r>
          </a:p>
          <a:p>
            <a:pPr lvl="1" algn="just">
              <a:lnSpc>
                <a:spcPct val="85000"/>
              </a:lnSpc>
              <a:spcBef>
                <a:spcPct val="30000"/>
              </a:spcBef>
              <a:spcAft>
                <a:spcPts val="300"/>
              </a:spcAft>
              <a:buSzPct val="90000"/>
            </a:pPr>
            <a:r>
              <a:rPr lang="en-US" sz="1600" b="1" dirty="0">
                <a:solidFill>
                  <a:srgbClr val="000000"/>
                </a:solidFill>
              </a:rPr>
              <a:t>Institute of Electrical and Electronics Engineers (IEEE) </a:t>
            </a:r>
            <a:r>
              <a:rPr lang="en-US" sz="1600" dirty="0">
                <a:solidFill>
                  <a:srgbClr val="000000"/>
                </a:solidFill>
              </a:rPr>
              <a:t>– Specifies how a radio frequency is modulated to carry information. Maintains the standards for local and metropolitan area networks (MAN) with the IEEE 802 LAN/MAN family of standards. </a:t>
            </a:r>
          </a:p>
          <a:p>
            <a:pPr lvl="1" algn="just">
              <a:lnSpc>
                <a:spcPct val="85000"/>
              </a:lnSpc>
              <a:spcBef>
                <a:spcPct val="30000"/>
              </a:spcBef>
              <a:spcAft>
                <a:spcPts val="300"/>
              </a:spcAft>
              <a:buSzPct val="90000"/>
            </a:pPr>
            <a:r>
              <a:rPr lang="en-US" sz="1600" b="1" dirty="0">
                <a:solidFill>
                  <a:srgbClr val="000000"/>
                </a:solidFill>
              </a:rPr>
              <a:t>Wi-Fi Alliance </a:t>
            </a:r>
            <a:r>
              <a:rPr lang="en-US" sz="1600" dirty="0">
                <a:solidFill>
                  <a:srgbClr val="000000"/>
                </a:solidFill>
              </a:rPr>
              <a:t>– Promotes  the growth and acceptance of WLANs. It is an association of vendors whose objective is to improve the interoperability of products that are based on the 802.11 standard</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WLAN Threats</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Video – WLAN Threats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Interception of Data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Intruders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Denial of Service (DoS) Attacks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Rogue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Wireless Security Overview</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287892"/>
            <a:ext cx="7913686" cy="2790293"/>
          </a:xfrm>
        </p:spPr>
        <p:txBody>
          <a:bodyPr/>
          <a:lstStyle/>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A WLAN is open to anyone within range of an AP and the appropriate credentials to associate to it.</a:t>
            </a:r>
          </a:p>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Attacks can be generated by outsiders, disgruntled employees, and even unintentionally by employees. Wireless networks are specifically susceptible to several threats, including the following:</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Interception of data</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Wireless intruders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Denial of Service (DoS) Attacks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Rogue APs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just">
              <a:buFont typeface="Arial" panose="020B0604020202020204" pitchFamily="34" charset="0"/>
              <a:buChar char="•"/>
            </a:pPr>
            <a:endParaRPr lang="en-US" sz="1600" b="1" dirty="0">
              <a:solidFill>
                <a:srgbClr val="000000"/>
              </a:solidFill>
            </a:endParaRPr>
          </a:p>
          <a:p>
            <a:pPr marL="285750" indent="-285750" algn="just">
              <a:buFont typeface="Arial" panose="020B0604020202020204" pitchFamily="34" charset="0"/>
              <a:buChar char="•"/>
            </a:pPr>
            <a:endParaRPr lang="en-US" sz="1600" b="1" dirty="0">
              <a:solidFill>
                <a:srgbClr val="000000"/>
              </a:solidFill>
            </a:endParaRPr>
          </a:p>
          <a:p>
            <a:pPr marL="489010" lvl="2" indent="-342900" algn="just">
              <a:buFont typeface="Arial" panose="020B0604020202020204" pitchFamily="34" charset="0"/>
              <a:buChar char="•"/>
            </a:pPr>
            <a:endParaRPr lang="en-US" sz="1600" b="1" dirty="0">
              <a:solidFill>
                <a:srgbClr val="000000"/>
              </a:solidFill>
            </a:endParaRPr>
          </a:p>
          <a:p>
            <a:pPr marL="342900" indent="-342900" algn="just">
              <a:buFont typeface="Arial" panose="020B0604020202020204" pitchFamily="34" charset="0"/>
              <a:buChar char="•"/>
            </a:pPr>
            <a:endParaRPr lang="en-US" sz="1600" b="1" dirty="0">
              <a:solidFill>
                <a:srgbClr val="000000"/>
              </a:solidFill>
            </a:endParaRPr>
          </a:p>
          <a:p>
            <a:pPr marL="285750" indent="-285750" algn="just">
              <a:buFont typeface="Arial" panose="020B0604020202020204" pitchFamily="34" charset="0"/>
              <a:buChar char="•"/>
            </a:pPr>
            <a:endParaRPr lang="en-US" sz="1600" b="1" dirty="0">
              <a:solidFill>
                <a:srgbClr val="000000"/>
              </a:solidFill>
            </a:endParaRPr>
          </a:p>
          <a:p>
            <a:pPr marL="342900" indent="-342900" algn="just">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DoS Attacks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264140"/>
            <a:ext cx="7913686" cy="2790293"/>
          </a:xfrm>
        </p:spPr>
        <p:txBody>
          <a:bodyPr/>
          <a:lstStyle/>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Wireless DoS attacks can be the result of the following:</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Improperly configured devices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malicious user intentionally interfering with the wireless communication</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Accidental interference</a:t>
            </a:r>
          </a:p>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To minimize the risk of a DoS attack due to improperly configured devices and malicious attacks, harden all devices, keep passwords secure, create backups, and ensure that all configuration changes are incorporated off-hours.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just"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just">
              <a:buFont typeface="Arial" panose="020B0604020202020204" pitchFamily="34" charset="0"/>
              <a:buChar char="•"/>
            </a:pPr>
            <a:endParaRPr lang="en-US" sz="1600" b="1" dirty="0">
              <a:solidFill>
                <a:srgbClr val="000000"/>
              </a:solidFill>
            </a:endParaRPr>
          </a:p>
          <a:p>
            <a:pPr marL="285750" indent="-285750" algn="just">
              <a:buFont typeface="Arial" panose="020B0604020202020204" pitchFamily="34" charset="0"/>
              <a:buChar char="•"/>
            </a:pPr>
            <a:endParaRPr lang="en-US" sz="1600" b="1" dirty="0">
              <a:solidFill>
                <a:srgbClr val="000000"/>
              </a:solidFill>
            </a:endParaRPr>
          </a:p>
          <a:p>
            <a:pPr marL="489010" lvl="2" indent="-342900" algn="just">
              <a:buFont typeface="Arial" panose="020B0604020202020204" pitchFamily="34" charset="0"/>
              <a:buChar char="•"/>
            </a:pPr>
            <a:endParaRPr lang="en-US" sz="1600" b="1" dirty="0">
              <a:solidFill>
                <a:srgbClr val="000000"/>
              </a:solidFill>
            </a:endParaRPr>
          </a:p>
          <a:p>
            <a:pPr marL="342900" indent="-342900" algn="just">
              <a:buFont typeface="Arial" panose="020B0604020202020204" pitchFamily="34" charset="0"/>
              <a:buChar char="•"/>
            </a:pPr>
            <a:endParaRPr lang="en-US" sz="1600" b="1" dirty="0">
              <a:solidFill>
                <a:srgbClr val="000000"/>
              </a:solidFill>
            </a:endParaRPr>
          </a:p>
          <a:p>
            <a:pPr marL="285750" indent="-285750" algn="just">
              <a:buFont typeface="Arial" panose="020B0604020202020204" pitchFamily="34" charset="0"/>
              <a:buChar char="•"/>
            </a:pPr>
            <a:endParaRPr lang="en-US" sz="1600" b="1" dirty="0">
              <a:solidFill>
                <a:srgbClr val="000000"/>
              </a:solidFill>
            </a:endParaRPr>
          </a:p>
          <a:p>
            <a:pPr marL="342900" indent="-342900" algn="just">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Rogue Access Points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240390"/>
            <a:ext cx="7913686" cy="3333218"/>
          </a:xfrm>
        </p:spPr>
        <p:txBody>
          <a:bodyPr/>
          <a:lstStyle/>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rogue AP is an AP or wireless router that has been connected to a corporate network without explicit authorization and against corporate policy.</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Once connected, the rogue AP can be used by an attacker to capture MAC addresses, capture data packets, gain access to network resources, or launch a man-in-the-middle attack.</a:t>
            </a:r>
            <a:endParaRPr lang="en-US" sz="1800" b="1" dirty="0">
              <a:solidFill>
                <a:srgbClr val="000000"/>
              </a:solidFill>
            </a:endParaRP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personal network hotspot could also be used as a rogue AP. For example, a user with secure network access enables their authorized Windows host to become a Wi-Fi AP.</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To prevent the installation of rogue APs, organizations must configure WLCs with rogue AP policies and use monitoring software to actively monitor the radio spectrum for unauthorized APs.</a:t>
            </a:r>
          </a:p>
          <a:p>
            <a:pPr marL="489010" lvl="2" indent="-342900" algn="just">
              <a:buFont typeface="Arial" panose="020B0604020202020204" pitchFamily="34" charset="0"/>
              <a:buChar char="•"/>
            </a:pPr>
            <a:endParaRPr lang="en-US" sz="200" b="1" dirty="0">
              <a:solidFill>
                <a:srgbClr val="000000"/>
              </a:solidFill>
            </a:endParaRPr>
          </a:p>
          <a:p>
            <a:pPr marL="342900" indent="-342900" algn="just">
              <a:buFont typeface="Arial" panose="020B0604020202020204" pitchFamily="34" charset="0"/>
              <a:buChar char="•"/>
            </a:pPr>
            <a:endParaRPr lang="en-US" sz="1600" b="1" dirty="0">
              <a:solidFill>
                <a:srgbClr val="000000"/>
              </a:solidFill>
            </a:endParaRPr>
          </a:p>
          <a:p>
            <a:pPr marL="285750" indent="-285750" algn="just">
              <a:buFont typeface="Arial" panose="020B0604020202020204" pitchFamily="34" charset="0"/>
              <a:buChar char="•"/>
            </a:pPr>
            <a:endParaRPr lang="en-US" sz="1600" b="1" dirty="0">
              <a:solidFill>
                <a:srgbClr val="000000"/>
              </a:solidFill>
            </a:endParaRPr>
          </a:p>
          <a:p>
            <a:pPr marL="342900" indent="-342900" algn="just">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Man-in-the-Middle Attack</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252266"/>
            <a:ext cx="8345488" cy="3333218"/>
          </a:xfrm>
        </p:spPr>
        <p:txBody>
          <a:bodyPr/>
          <a:lstStyle/>
          <a:p>
            <a:pPr marL="0" indent="0" algn="just" defTabSz="684213" fontAlgn="base">
              <a:lnSpc>
                <a:spcPct val="85000"/>
              </a:lnSpc>
              <a:spcBef>
                <a:spcPct val="30000"/>
              </a:spcBef>
              <a:spcAft>
                <a:spcPts val="600"/>
              </a:spcAft>
              <a:buClr>
                <a:schemeClr val="tx2"/>
              </a:buClr>
              <a:buSzPct val="90000"/>
            </a:pPr>
            <a:r>
              <a:rPr lang="en-US" sz="1800" dirty="0">
                <a:solidFill>
                  <a:srgbClr val="000000"/>
                </a:solidFill>
              </a:rPr>
              <a:t>In a man-in-the-middle (MITM) attack, the hacker is positioned in between two legitimate entities in order to read or modify the data that passes between the two parties. </a:t>
            </a:r>
          </a:p>
          <a:p>
            <a:pPr marL="0" indent="0" algn="just" defTabSz="684213" fontAlgn="base">
              <a:lnSpc>
                <a:spcPct val="85000"/>
              </a:lnSpc>
              <a:spcBef>
                <a:spcPct val="30000"/>
              </a:spcBef>
              <a:spcAft>
                <a:spcPts val="600"/>
              </a:spcAft>
              <a:buClr>
                <a:schemeClr val="tx2"/>
              </a:buClr>
              <a:buSzPct val="90000"/>
            </a:pPr>
            <a:endParaRPr lang="en-US" sz="1800" dirty="0">
              <a:solidFill>
                <a:srgbClr val="000000"/>
              </a:solidFill>
            </a:endParaRPr>
          </a:p>
          <a:p>
            <a:pPr marL="0" indent="0" algn="just" defTabSz="684213" fontAlgn="base">
              <a:lnSpc>
                <a:spcPct val="85000"/>
              </a:lnSpc>
              <a:spcBef>
                <a:spcPct val="30000"/>
              </a:spcBef>
              <a:spcAft>
                <a:spcPts val="600"/>
              </a:spcAft>
              <a:buClr>
                <a:schemeClr val="tx2"/>
              </a:buClr>
              <a:buSzPct val="90000"/>
            </a:pPr>
            <a:r>
              <a:rPr lang="en-US" sz="1800" dirty="0">
                <a:solidFill>
                  <a:srgbClr val="000000"/>
                </a:solidFill>
              </a:rPr>
              <a:t>A popular wireless MITM attack is called the “evil twin AP” attack, where an attacker introduces a rogue AP and configures it with the same SSID as a legitimate AP.</a:t>
            </a:r>
          </a:p>
          <a:p>
            <a:pPr marL="0" indent="0" algn="just" defTabSz="684213" fontAlgn="base">
              <a:lnSpc>
                <a:spcPct val="85000"/>
              </a:lnSpc>
              <a:spcBef>
                <a:spcPct val="30000"/>
              </a:spcBef>
              <a:spcAft>
                <a:spcPts val="600"/>
              </a:spcAft>
              <a:buClr>
                <a:schemeClr val="tx2"/>
              </a:buClr>
              <a:buSzPct val="90000"/>
            </a:pPr>
            <a:endParaRPr lang="en-US" sz="1800" dirty="0">
              <a:solidFill>
                <a:srgbClr val="000000"/>
              </a:solidFill>
            </a:endParaRPr>
          </a:p>
          <a:p>
            <a:pPr marL="0" indent="0" algn="just" defTabSz="684213" fontAlgn="base">
              <a:lnSpc>
                <a:spcPct val="85000"/>
              </a:lnSpc>
              <a:spcBef>
                <a:spcPct val="30000"/>
              </a:spcBef>
              <a:spcAft>
                <a:spcPts val="600"/>
              </a:spcAft>
              <a:buClr>
                <a:schemeClr val="tx2"/>
              </a:buClr>
              <a:buSzPct val="90000"/>
            </a:pPr>
            <a:r>
              <a:rPr lang="en-US" sz="1800" dirty="0">
                <a:solidFill>
                  <a:srgbClr val="000000"/>
                </a:solidFill>
              </a:rPr>
              <a:t>Defeating a MITM attack begins with identifying legitimate devices on the WLAN. To do this, users must be authenticated. After all of the legitimate devices are known, the network can be monitored for abnormal devices or traffic.</a:t>
            </a:r>
            <a:endParaRPr lang="en-US" sz="1800" b="1" dirty="0">
              <a:solidFill>
                <a:srgbClr val="000000"/>
              </a:solidFill>
            </a:endParaRPr>
          </a:p>
          <a:p>
            <a:pPr marL="342900" indent="-342900" algn="just">
              <a:buFont typeface="Arial" panose="020B0604020202020204" pitchFamily="34" charset="0"/>
              <a:buChar char="•"/>
            </a:pPr>
            <a:endParaRPr lang="en-US" sz="1600" b="1" dirty="0">
              <a:solidFill>
                <a:srgbClr val="000000"/>
              </a:solidFill>
            </a:endParaRPr>
          </a:p>
          <a:p>
            <a:pPr marL="285750" indent="-285750" algn="just">
              <a:buFont typeface="Arial" panose="020B0604020202020204" pitchFamily="34" charset="0"/>
              <a:buChar char="•"/>
            </a:pPr>
            <a:endParaRPr lang="en-US" sz="1600" b="1" dirty="0">
              <a:solidFill>
                <a:srgbClr val="000000"/>
              </a:solidFill>
            </a:endParaRPr>
          </a:p>
          <a:p>
            <a:pPr marL="342900" indent="-342900" algn="just">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Secure WLANs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WLAN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WLANs enable network connectivity</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90111" y="2043315"/>
          <a:ext cx="7456362" cy="2340870"/>
        </p:xfrm>
        <a:graphic>
          <a:graphicData uri="http://schemas.openxmlformats.org/drawingml/2006/table">
            <a:tbl>
              <a:tblPr firstRow="1" firstCol="1" bandRow="1">
                <a:tableStyleId>{5C22544A-7EE6-4342-B048-85BDC9FD1C3A}</a:tableStyleId>
              </a:tblPr>
              <a:tblGrid>
                <a:gridCol w="2676176">
                  <a:extLst>
                    <a:ext uri="{9D8B030D-6E8A-4147-A177-3AD203B41FA5}">
                      <a16:colId xmlns:a16="http://schemas.microsoft.com/office/drawing/2014/main" val="1523797708"/>
                    </a:ext>
                  </a:extLst>
                </a:gridCol>
                <a:gridCol w="4780186">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Introduction to Wireless</a:t>
                      </a:r>
                    </a:p>
                  </a:txBody>
                  <a:tcPr marL="47625" marR="47625" marT="47625" marB="47625" anchor="ctr"/>
                </a:tc>
                <a:tc>
                  <a:txBody>
                    <a:bodyPr/>
                    <a:lstStyle/>
                    <a:p>
                      <a:pPr fontAlgn="ctr"/>
                      <a:r>
                        <a:rPr lang="en-US" sz="1050" b="0" dirty="0">
                          <a:effectLst/>
                        </a:rPr>
                        <a:t>Describe WLAN technology and standards.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Components of WLANs</a:t>
                      </a:r>
                    </a:p>
                  </a:txBody>
                  <a:tcPr marL="47625" marR="47625" marT="47625" marB="47625" anchor="ctr"/>
                </a:tc>
                <a:tc>
                  <a:txBody>
                    <a:bodyPr/>
                    <a:lstStyle/>
                    <a:p>
                      <a:pPr fontAlgn="ctr"/>
                      <a:r>
                        <a:rPr lang="en-US" sz="1050" b="0" dirty="0">
                          <a:effectLst/>
                        </a:rPr>
                        <a:t>Describe the components of a WLAN infrastructure.</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dirty="0">
                          <a:effectLst/>
                        </a:rPr>
                        <a:t>WLAN Operation</a:t>
                      </a:r>
                    </a:p>
                  </a:txBody>
                  <a:tcPr marL="47625" marR="47625" marT="47625" marB="47625" anchor="ctr"/>
                </a:tc>
                <a:tc>
                  <a:txBody>
                    <a:bodyPr/>
                    <a:lstStyle/>
                    <a:p>
                      <a:pPr fontAlgn="ctr"/>
                      <a:r>
                        <a:rPr lang="en-US" sz="1050" b="0" dirty="0">
                          <a:effectLst/>
                        </a:rPr>
                        <a:t>Explain how wireless technology enables WLAN operation.</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dirty="0">
                          <a:effectLst/>
                        </a:rPr>
                        <a:t>CAPWAP Operation</a:t>
                      </a:r>
                    </a:p>
                  </a:txBody>
                  <a:tcPr marL="47625" marR="47625" marT="47625" marB="47625" anchor="ctr"/>
                </a:tc>
                <a:tc>
                  <a:txBody>
                    <a:bodyPr/>
                    <a:lstStyle/>
                    <a:p>
                      <a:pPr fontAlgn="ctr"/>
                      <a:r>
                        <a:rPr lang="en-US" sz="1050" b="0" dirty="0">
                          <a:effectLst/>
                        </a:rPr>
                        <a:t>Explain how a WLC uses CAPWAP to manage multiple APs.</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dirty="0">
                          <a:effectLst/>
                        </a:rPr>
                        <a:t>Channel Management</a:t>
                      </a:r>
                    </a:p>
                  </a:txBody>
                  <a:tcPr marL="47625" marR="47625" marT="47625" marB="47625" anchor="ctr"/>
                </a:tc>
                <a:tc>
                  <a:txBody>
                    <a:bodyPr/>
                    <a:lstStyle/>
                    <a:p>
                      <a:pPr fontAlgn="ctr"/>
                      <a:r>
                        <a:rPr lang="en-US" sz="1050" b="0" dirty="0">
                          <a:effectLst/>
                        </a:rPr>
                        <a:t>Describe channel management in a WLAN.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dirty="0">
                          <a:effectLst/>
                        </a:rPr>
                        <a:t>WLAN Threats</a:t>
                      </a:r>
                    </a:p>
                  </a:txBody>
                  <a:tcPr marL="47625" marR="47625" marT="47625" marB="47625" anchor="ctr"/>
                </a:tc>
                <a:tc>
                  <a:txBody>
                    <a:bodyPr/>
                    <a:lstStyle/>
                    <a:p>
                      <a:pPr fontAlgn="ctr"/>
                      <a:r>
                        <a:rPr lang="en-US" sz="1050" b="0" dirty="0">
                          <a:effectLst/>
                        </a:rPr>
                        <a:t>Describe threats to WLANs.</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dirty="0">
                          <a:effectLst/>
                        </a:rPr>
                        <a:t>Secure WLANs</a:t>
                      </a:r>
                    </a:p>
                  </a:txBody>
                  <a:tcPr marL="47625" marR="47625" marT="47625" marB="47625" anchor="ctr"/>
                </a:tc>
                <a:tc>
                  <a:txBody>
                    <a:bodyPr/>
                    <a:lstStyle/>
                    <a:p>
                      <a:pPr fontAlgn="ctr"/>
                      <a:r>
                        <a:rPr lang="en-US" sz="1050" b="0" dirty="0">
                          <a:effectLst/>
                        </a:rPr>
                        <a:t>Describe WLAN security mechanisms.</a:t>
                      </a:r>
                    </a:p>
                  </a:txBody>
                  <a:tcPr marL="47625" marR="47625" marT="47625" marB="47625" anchor="ctr"/>
                </a:tc>
                <a:extLst>
                  <a:ext uri="{0D108BD9-81ED-4DB2-BD59-A6C34878D82A}">
                    <a16:rowId xmlns:a16="http://schemas.microsoft.com/office/drawing/2014/main" val="1846877670"/>
                  </a:ext>
                </a:extLst>
              </a:tr>
            </a:tbl>
          </a:graphicData>
        </a:graphic>
      </p:graphicFrame>
      <p:sp>
        <p:nvSpPr>
          <p:cNvPr id="7" name="Text Box 2">
            <a:extLst>
              <a:ext uri="{FF2B5EF4-FFF2-40B4-BE49-F238E27FC236}">
                <a16:creationId xmlns:a16="http://schemas.microsoft.com/office/drawing/2014/main" id="{62008956-5228-4D99-9401-279BA8E249E1}"/>
              </a:ext>
            </a:extLst>
          </p:cNvPr>
          <p:cNvSpPr txBox="1">
            <a:spLocks noChangeArrowheads="1"/>
          </p:cNvSpPr>
          <p:nvPr/>
        </p:nvSpPr>
        <p:spPr bwMode="auto">
          <a:xfrm>
            <a:off x="1562820" y="213420"/>
            <a:ext cx="527099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2700">
                <a:solidFill>
                  <a:schemeClr val="tx1"/>
                </a:solidFill>
                <a:latin typeface="Arial" panose="020B0604020202020204" pitchFamily="34" charset="0"/>
                <a:ea typeface="+mj-ea"/>
                <a:cs typeface="+mj-cs"/>
              </a:defRPr>
            </a:lvl1pPr>
            <a:lvl2pPr marL="742950" indent="-285750" algn="ctr" rtl="0" eaLnBrk="0" fontAlgn="base" hangingPunct="0">
              <a:spcBef>
                <a:spcPct val="0"/>
              </a:spcBef>
              <a:spcAft>
                <a:spcPct val="0"/>
              </a:spcAft>
              <a:defRPr sz="2700">
                <a:solidFill>
                  <a:schemeClr val="tx1"/>
                </a:solidFill>
                <a:latin typeface="Arial" panose="020B0604020202020204" pitchFamily="34" charset="0"/>
              </a:defRPr>
            </a:lvl2pPr>
            <a:lvl3pPr marL="1143000" indent="-228600" algn="ctr" rtl="0" eaLnBrk="0" fontAlgn="base" hangingPunct="0">
              <a:spcBef>
                <a:spcPct val="0"/>
              </a:spcBef>
              <a:spcAft>
                <a:spcPct val="0"/>
              </a:spcAft>
              <a:defRPr sz="2700">
                <a:solidFill>
                  <a:schemeClr val="tx1"/>
                </a:solidFill>
                <a:latin typeface="Arial" panose="020B0604020202020204" pitchFamily="34" charset="0"/>
              </a:defRPr>
            </a:lvl3pPr>
            <a:lvl4pPr marL="1600200" indent="-228600" algn="ctr" rtl="0" eaLnBrk="0" fontAlgn="base" hangingPunct="0">
              <a:spcBef>
                <a:spcPct val="0"/>
              </a:spcBef>
              <a:spcAft>
                <a:spcPct val="0"/>
              </a:spcAft>
              <a:defRPr sz="2700">
                <a:solidFill>
                  <a:schemeClr val="tx1"/>
                </a:solidFill>
                <a:latin typeface="Arial" panose="020B0604020202020204" pitchFamily="34" charset="0"/>
              </a:defRPr>
            </a:lvl4pPr>
            <a:lvl5pPr marL="2057400" indent="-228600" algn="ctr" rtl="0" eaLnBrk="0" fontAlgn="base" hangingPunct="0">
              <a:spcBef>
                <a:spcPct val="0"/>
              </a:spcBef>
              <a:spcAft>
                <a:spcPct val="0"/>
              </a:spcAft>
              <a:defRPr sz="2700">
                <a:solidFill>
                  <a:schemeClr val="tx1"/>
                </a:solidFill>
                <a:latin typeface="Arial" panose="020B0604020202020204" pitchFamily="34" charset="0"/>
              </a:defRPr>
            </a:lvl5pPr>
            <a:lvl6pPr marL="2514600" indent="-228600" algn="ctr" rtl="0" eaLnBrk="0" fontAlgn="base" hangingPunct="0">
              <a:spcBef>
                <a:spcPct val="0"/>
              </a:spcBef>
              <a:spcAft>
                <a:spcPct val="0"/>
              </a:spcAft>
              <a:defRPr sz="2700">
                <a:solidFill>
                  <a:schemeClr val="tx1"/>
                </a:solidFill>
                <a:latin typeface="Arial" panose="020B0604020202020204" pitchFamily="34" charset="0"/>
              </a:defRPr>
            </a:lvl6pPr>
            <a:lvl7pPr marL="2971800" indent="-228600" algn="ctr" rtl="0" eaLnBrk="0" fontAlgn="base" hangingPunct="0">
              <a:spcBef>
                <a:spcPct val="0"/>
              </a:spcBef>
              <a:spcAft>
                <a:spcPct val="0"/>
              </a:spcAft>
              <a:defRPr sz="2700">
                <a:solidFill>
                  <a:schemeClr val="tx1"/>
                </a:solidFill>
                <a:latin typeface="Arial" panose="020B0604020202020204" pitchFamily="34" charset="0"/>
              </a:defRPr>
            </a:lvl7pPr>
            <a:lvl8pPr marL="3429000" indent="-228600" algn="ctr" rtl="0" eaLnBrk="0" fontAlgn="base" hangingPunct="0">
              <a:spcBef>
                <a:spcPct val="0"/>
              </a:spcBef>
              <a:spcAft>
                <a:spcPct val="0"/>
              </a:spcAft>
              <a:defRPr sz="2700">
                <a:solidFill>
                  <a:schemeClr val="tx1"/>
                </a:solidFill>
                <a:latin typeface="Arial" panose="020B0604020202020204" pitchFamily="34" charset="0"/>
              </a:defRPr>
            </a:lvl8pPr>
            <a:lvl9pPr marL="3886200" indent="-228600" algn="ctr" rtl="0" eaLnBrk="0" fontAlgn="base" hangingPunct="0">
              <a:spcBef>
                <a:spcPct val="0"/>
              </a:spcBef>
              <a:spcAft>
                <a:spcPct val="0"/>
              </a:spcAft>
              <a:defRPr sz="27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TW" sz="2700" b="1" i="0" u="sng" strike="noStrike" kern="0" cap="none" spc="0" normalizeH="0" baseline="0" noProof="0">
                <a:ln>
                  <a:noFill/>
                </a:ln>
                <a:solidFill>
                  <a:srgbClr val="2D2D8A">
                    <a:lumMod val="75000"/>
                  </a:srgbClr>
                </a:solidFill>
                <a:effectLst/>
                <a:uLnTx/>
                <a:uFillTx/>
                <a:latin typeface="Century Gothic" panose="020B0502020202020204" pitchFamily="34" charset="0"/>
                <a:ea typeface="新細明體" pitchFamily="18" charset="-120"/>
                <a:cs typeface="+mj-cs"/>
              </a:rPr>
              <a:t>Topic &amp; Structure of The Lesson</a:t>
            </a:r>
            <a:endParaRPr kumimoji="0" lang="en-US" altLang="zh-TW" sz="2700" b="0" i="0" u="sng" strike="noStrike" kern="0" cap="none" spc="0" normalizeH="0" baseline="0" noProof="0" dirty="0">
              <a:ln>
                <a:noFill/>
              </a:ln>
              <a:solidFill>
                <a:srgbClr val="2D2D8A">
                  <a:lumMod val="75000"/>
                </a:srgbClr>
              </a:solidFill>
              <a:effectLst/>
              <a:uLnTx/>
              <a:uFillTx/>
              <a:latin typeface="Century Gothic" panose="020B0502020202020204" pitchFamily="34" charset="0"/>
              <a:ea typeface="新細明體" pitchFamily="18" charset="-120"/>
              <a:cs typeface="+mj-cs"/>
            </a:endParaRPr>
          </a:p>
        </p:txBody>
      </p:sp>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Video – Secure WLANs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SSID Cloaking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MAC Address Filtering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Authentication and Encryption Systems (Open Authentication and Shared Key Authentication)</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SSID Cloaking and MAC Address Filtering</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615156" y="1347268"/>
            <a:ext cx="8345487" cy="3333218"/>
          </a:xfrm>
        </p:spPr>
        <p:txBody>
          <a:bodyPr/>
          <a:lstStyle/>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To address the threats of keeping wireless intruders out and protecting data, two early security features were used and are still available on most routers and APs:</a:t>
            </a:r>
          </a:p>
          <a:p>
            <a:pPr marL="0" indent="0" algn="just" defTabSz="684213" fontAlgn="base">
              <a:lnSpc>
                <a:spcPct val="85000"/>
              </a:lnSpc>
              <a:spcBef>
                <a:spcPct val="30000"/>
              </a:spcBef>
              <a:spcAft>
                <a:spcPts val="600"/>
              </a:spcAft>
              <a:buClr>
                <a:schemeClr val="tx2"/>
              </a:buClr>
              <a:buSzPct val="90000"/>
            </a:pPr>
            <a:r>
              <a:rPr lang="en-US" sz="1600" b="1" dirty="0">
                <a:solidFill>
                  <a:srgbClr val="000000"/>
                </a:solidFill>
              </a:rPr>
              <a:t>SSID Cloaking</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APs and some wireless routers allow the SSID beacon frame to be disabled. Wireless clients must be manually configured with the SSID to connect to the network.</a:t>
            </a:r>
          </a:p>
          <a:p>
            <a:pPr marL="489010" lvl="2" indent="-342900" algn="just">
              <a:buFont typeface="Arial" panose="020B0604020202020204" pitchFamily="34" charset="0"/>
              <a:buChar char="•"/>
            </a:pPr>
            <a:endParaRPr lang="en-US" sz="1600" b="1" dirty="0">
              <a:solidFill>
                <a:srgbClr val="000000"/>
              </a:solidFill>
            </a:endParaRPr>
          </a:p>
          <a:p>
            <a:pPr marL="0" indent="0" algn="just" defTabSz="684213" fontAlgn="base">
              <a:lnSpc>
                <a:spcPct val="85000"/>
              </a:lnSpc>
              <a:spcBef>
                <a:spcPct val="30000"/>
              </a:spcBef>
              <a:spcAft>
                <a:spcPts val="600"/>
              </a:spcAft>
              <a:buClr>
                <a:schemeClr val="tx2"/>
              </a:buClr>
              <a:buSzPct val="90000"/>
            </a:pPr>
            <a:r>
              <a:rPr lang="en-US" sz="1600" b="1" dirty="0">
                <a:solidFill>
                  <a:srgbClr val="000000"/>
                </a:solidFill>
              </a:rPr>
              <a:t>MAC Address Filtering</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An administrator can manually permit or deny clients wireless access based on their physical MAC hardware address. In the figure, the router is configured to permit two MAC addresses. Devices with different MAC addresses will not be able to join the 2.4GHz WLAN</a:t>
            </a:r>
            <a:r>
              <a:rPr lang="en-US" sz="1400" dirty="0">
                <a:solidFill>
                  <a:srgbClr val="000000"/>
                </a:solidFill>
              </a:rPr>
              <a:t>.</a:t>
            </a:r>
          </a:p>
          <a:p>
            <a:pPr marL="0" indent="0" algn="just"/>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802.11 Original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145387"/>
            <a:ext cx="8345488" cy="3333218"/>
          </a:xfrm>
        </p:spPr>
        <p:txBody>
          <a:bodyPr/>
          <a:lstStyle/>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The best way to secure a wireless network is to use authentication and encryption systems. Two types of authentication were introduced with the original 802.11 standard:</a:t>
            </a:r>
            <a:endParaRPr lang="en-US" sz="1600" b="1" dirty="0">
              <a:solidFill>
                <a:srgbClr val="000000"/>
              </a:solidFill>
            </a:endParaRPr>
          </a:p>
          <a:p>
            <a:pPr marL="0" indent="0" algn="just" defTabSz="684213" fontAlgn="base">
              <a:lnSpc>
                <a:spcPct val="85000"/>
              </a:lnSpc>
              <a:spcBef>
                <a:spcPct val="30000"/>
              </a:spcBef>
              <a:spcAft>
                <a:spcPts val="600"/>
              </a:spcAft>
              <a:buClr>
                <a:schemeClr val="tx2"/>
              </a:buClr>
              <a:buSzPct val="90000"/>
            </a:pPr>
            <a:r>
              <a:rPr lang="en-US" sz="1600" b="1" dirty="0">
                <a:solidFill>
                  <a:srgbClr val="000000"/>
                </a:solidFill>
              </a:rPr>
              <a:t>Open system authentication</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No password required. Typically used to provide free internet access in public areas like cafes, airports, and hotels.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Client is responsible for providing security such as through a VPN. </a:t>
            </a:r>
            <a:endParaRPr lang="en-US" sz="1600" b="1" dirty="0">
              <a:solidFill>
                <a:srgbClr val="000000"/>
              </a:solidFill>
            </a:endParaRPr>
          </a:p>
          <a:p>
            <a:pPr marL="0" indent="0" algn="just" defTabSz="684213" fontAlgn="base">
              <a:lnSpc>
                <a:spcPct val="85000"/>
              </a:lnSpc>
              <a:spcBef>
                <a:spcPct val="30000"/>
              </a:spcBef>
              <a:spcAft>
                <a:spcPts val="600"/>
              </a:spcAft>
              <a:buClr>
                <a:schemeClr val="tx2"/>
              </a:buClr>
              <a:buSzPct val="90000"/>
            </a:pPr>
            <a:r>
              <a:rPr lang="en-US" sz="1600" b="1" dirty="0">
                <a:solidFill>
                  <a:srgbClr val="000000"/>
                </a:solidFill>
              </a:rPr>
              <a:t>Shared key authentication</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Provides mechanisms, such as WEP, WPA, WPA2, and WPA3 to authenticate and encrypt data between a wireless client and AP. However, the password must be pre-shared between both parties to connect.</a:t>
            </a:r>
            <a:endParaRPr lang="en-US" sz="1600" b="1" dirty="0">
              <a:solidFill>
                <a:srgbClr val="000000"/>
              </a:solidFill>
            </a:endParaRP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Shared Key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355271" y="1054288"/>
            <a:ext cx="8345488" cy="456668"/>
          </a:xfrm>
        </p:spPr>
        <p:txBody>
          <a:bodyPr/>
          <a:lstStyle/>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There are currently four shared key authentication techniques available, as shown in the table.</a:t>
            </a:r>
            <a:endParaRPr lang="en-US" sz="1600" b="1" dirty="0">
              <a:solidFill>
                <a:srgbClr val="000000"/>
              </a:solidFill>
            </a:endParaRPr>
          </a:p>
        </p:txBody>
      </p:sp>
      <p:graphicFrame>
        <p:nvGraphicFramePr>
          <p:cNvPr id="4" name="Content Placeholder 6">
            <a:extLst>
              <a:ext uri="{FF2B5EF4-FFF2-40B4-BE49-F238E27FC236}">
                <a16:creationId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3540993921"/>
              </p:ext>
            </p:extLst>
          </p:nvPr>
        </p:nvGraphicFramePr>
        <p:xfrm>
          <a:off x="355271" y="1510956"/>
          <a:ext cx="8345488" cy="3230880"/>
        </p:xfrm>
        <a:graphic>
          <a:graphicData uri="http://schemas.openxmlformats.org/drawingml/2006/table">
            <a:tbl>
              <a:tblPr firstRow="1" bandRow="1">
                <a:tableStyleId>{5C22544A-7EE6-4342-B048-85BDC9FD1C3A}</a:tableStyleId>
              </a:tblPr>
              <a:tblGrid>
                <a:gridCol w="2209799">
                  <a:extLst>
                    <a:ext uri="{9D8B030D-6E8A-4147-A177-3AD203B41FA5}">
                      <a16:colId xmlns:a16="http://schemas.microsoft.com/office/drawing/2014/main" val="3729139006"/>
                    </a:ext>
                  </a:extLst>
                </a:gridCol>
                <a:gridCol w="6135689">
                  <a:extLst>
                    <a:ext uri="{9D8B030D-6E8A-4147-A177-3AD203B41FA5}">
                      <a16:colId xmlns:a16="http://schemas.microsoft.com/office/drawing/2014/main" val="1988913492"/>
                    </a:ext>
                  </a:extLst>
                </a:gridCol>
              </a:tblGrid>
              <a:tr h="0">
                <a:tc>
                  <a:txBody>
                    <a:bodyPr/>
                    <a:lstStyle/>
                    <a:p>
                      <a:r>
                        <a:rPr lang="en-US" sz="1400" dirty="0"/>
                        <a:t>Authentication Method</a:t>
                      </a:r>
                    </a:p>
                  </a:txBody>
                  <a:tcPr/>
                </a:tc>
                <a:tc>
                  <a:txBody>
                    <a:bodyPr/>
                    <a:lstStyle/>
                    <a:p>
                      <a:r>
                        <a:rPr lang="en-US" sz="1400" dirty="0"/>
                        <a:t>Description</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Wired Equivalent Privacy (WEP)</a:t>
                      </a:r>
                    </a:p>
                  </a:txBody>
                  <a:tcPr/>
                </a:tc>
                <a:tc>
                  <a:txBody>
                    <a:bodyPr/>
                    <a:lstStyle/>
                    <a:p>
                      <a:r>
                        <a:rPr lang="en-US" sz="1400" dirty="0">
                          <a:solidFill>
                            <a:srgbClr val="000000"/>
                          </a:solidFill>
                        </a:rPr>
                        <a:t>The original 802.11 specification designed to secure the data using the Rivest Cipher 4 (RC4) encryption method with a static key. WEP is no longer recommended and should never be used.</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Wi-Fi Protected Access (WPA)</a:t>
                      </a:r>
                    </a:p>
                  </a:txBody>
                  <a:tcPr/>
                </a:tc>
                <a:tc>
                  <a:txBody>
                    <a:bodyPr/>
                    <a:lstStyle/>
                    <a:p>
                      <a:r>
                        <a:rPr lang="en-US" sz="1400" dirty="0">
                          <a:solidFill>
                            <a:srgbClr val="000000"/>
                          </a:solidFill>
                        </a:rPr>
                        <a:t>A Wi-Fi Alliance standard that uses WEP but secures the data with the much stronger Temporal Key Integrity Protocol (TKIP) encryption algorithm. TKIP changes the key for each packet, making it much more difficult to hack.</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WPA2</a:t>
                      </a:r>
                    </a:p>
                  </a:txBody>
                  <a:tcPr/>
                </a:tc>
                <a:tc>
                  <a:txBody>
                    <a:bodyPr/>
                    <a:lstStyle/>
                    <a:p>
                      <a:r>
                        <a:rPr lang="en-US" sz="1400" dirty="0">
                          <a:solidFill>
                            <a:srgbClr val="000000"/>
                          </a:solidFill>
                        </a:rPr>
                        <a:t>It uses the Advanced Encryption Standard (AES) for encryption. AES is currently considered the strongest encryption protocol.</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WPA3</a:t>
                      </a:r>
                    </a:p>
                  </a:txBody>
                  <a:tcPr/>
                </a:tc>
                <a:tc>
                  <a:txBody>
                    <a:bodyPr/>
                    <a:lstStyle/>
                    <a:p>
                      <a:r>
                        <a:rPr lang="en-US" sz="1400" dirty="0">
                          <a:solidFill>
                            <a:srgbClr val="000000"/>
                          </a:solidFill>
                        </a:rPr>
                        <a:t>This is the next generation of Wi-Fi security. All WPA3-enabled devices use the latest security methods, disallow outdated legacy protocols, and require the use of Protected Management Frames (PMF).</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071"/>
            <a:ext cx="8345488" cy="731837"/>
          </a:xfrm>
        </p:spPr>
        <p:txBody>
          <a:bodyPr/>
          <a:lstStyle/>
          <a:p>
            <a:r>
              <a:rPr lang="en-US" sz="1600" dirty="0"/>
              <a:t>Secure WLANs</a:t>
            </a:r>
            <a:br>
              <a:rPr lang="en-US" dirty="0"/>
            </a:br>
            <a:r>
              <a:rPr lang="en-US" sz="2400" dirty="0"/>
              <a:t>Authenticating a Home User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811845"/>
            <a:ext cx="4572000" cy="3254104"/>
          </a:xfrm>
        </p:spPr>
        <p:txBody>
          <a:bodyPr/>
          <a:lstStyle/>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Home routers typically have two choices for authentication: WPA and WPA2, with WPA 2 having two authentication methods.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Personal </a:t>
            </a:r>
            <a:r>
              <a:rPr lang="en-US" sz="1600" dirty="0">
                <a:solidFill>
                  <a:srgbClr val="000000"/>
                </a:solidFill>
              </a:rPr>
              <a:t>– Intended for home or small office networks, users authenticate using a pre-shared key (PSK). Wireless clients authenticate with the wireless router using a pre-shared password. No special authentication server is required.</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Enterprise </a:t>
            </a:r>
            <a:r>
              <a:rPr lang="en-US" sz="1600" dirty="0">
                <a:solidFill>
                  <a:srgbClr val="000000"/>
                </a:solidFill>
              </a:rPr>
              <a:t>– Intended for enterprise networks. Requires a Remote Authentication Dial-In User Service (RADIUS) authentication server. The device must be authenticated by the RADIUS server and then users must authenticate using 802.1X standard, which uses the Extensible Authentication Protocol (EAP) for authentication.</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743758" y="1274466"/>
            <a:ext cx="4089341" cy="2328862"/>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Encryption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6"/>
            <a:ext cx="4484582" cy="3171294"/>
          </a:xfrm>
        </p:spPr>
        <p:txBody>
          <a:bodyPr/>
          <a:lstStyle/>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WPA and WPA2 include two encryption protocols: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Temporal Key Integrity Protocol (TKIP) </a:t>
            </a:r>
            <a:r>
              <a:rPr lang="en-US" sz="1600" dirty="0">
                <a:solidFill>
                  <a:srgbClr val="000000"/>
                </a:solidFill>
              </a:rPr>
              <a:t>–</a:t>
            </a:r>
            <a:r>
              <a:rPr lang="en-US" sz="1600" b="1" dirty="0">
                <a:solidFill>
                  <a:srgbClr val="000000"/>
                </a:solidFill>
              </a:rPr>
              <a:t> </a:t>
            </a:r>
            <a:r>
              <a:rPr lang="en-US" sz="1600" dirty="0">
                <a:solidFill>
                  <a:srgbClr val="000000"/>
                </a:solidFill>
              </a:rPr>
              <a:t>Used by WPA and provides support for legacy WLAN equipment. Makes use of WEP but encrypts the Layer 2 payload using TKIP.</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Advanced Encryption Standard (AES) </a:t>
            </a:r>
            <a:r>
              <a:rPr lang="en-US" sz="1600" dirty="0">
                <a:solidFill>
                  <a:srgbClr val="000000"/>
                </a:solidFill>
              </a:rPr>
              <a:t>– Used by WPA2 and uses the Counter Cipher Mode with Block Chaining Message Authentication Code Protocol (CCMP) that allows destination hosts to recognize if the encrypted and non-encrypted bits have been altered.</a:t>
            </a:r>
            <a:endParaRPr lang="en-US" sz="1600" b="1" dirty="0">
              <a:solidFill>
                <a:srgbClr val="000000"/>
              </a:solidFill>
            </a:endParaRPr>
          </a:p>
          <a:p>
            <a:pPr marL="0" indent="0" algn="just"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just"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just"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just"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5132892" y="1471613"/>
            <a:ext cx="3718521" cy="2115080"/>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Authentication in the Enterprise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19558" y="962824"/>
            <a:ext cx="4161354" cy="3561795"/>
          </a:xfrm>
        </p:spPr>
        <p:txBody>
          <a:bodyPr/>
          <a:lstStyle/>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Enterprise security mode choice requires an Authentication, Authorization, and Accounting (AAA) RADIUS server.</a:t>
            </a:r>
          </a:p>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There pieces of information are required:</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RADIUS server IP address </a:t>
            </a:r>
            <a:r>
              <a:rPr lang="en-US" sz="1600" dirty="0">
                <a:solidFill>
                  <a:srgbClr val="000000"/>
                </a:solidFill>
              </a:rPr>
              <a:t>– IP address of the server.</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UDP port numbers </a:t>
            </a:r>
            <a:r>
              <a:rPr lang="en-US" sz="1600" dirty="0">
                <a:solidFill>
                  <a:srgbClr val="000000"/>
                </a:solidFill>
              </a:rPr>
              <a:t>–UDP ports 1812 for RADIUS Authentication, and 1813 for RADIUS Accounting, but can also operate using UDP ports 1645 and 1646.</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Shared key </a:t>
            </a:r>
            <a:r>
              <a:rPr lang="en-US" sz="1600" dirty="0">
                <a:solidFill>
                  <a:srgbClr val="000000"/>
                </a:solidFill>
              </a:rPr>
              <a:t>– Used to authenticate the AP with the RADIUS server.</a:t>
            </a:r>
          </a:p>
          <a:p>
            <a:pPr marL="0" indent="0" algn="just"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just"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943506"/>
            <a:ext cx="4161354" cy="2366962"/>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0" y="3522137"/>
            <a:ext cx="3970265" cy="1169551"/>
          </a:xfrm>
          <a:prstGeom prst="rect">
            <a:avLst/>
          </a:prstGeom>
          <a:noFill/>
        </p:spPr>
        <p:txBody>
          <a:bodyPr wrap="square" rtlCol="0">
            <a:spAutoFit/>
          </a:bodyPr>
          <a:lstStyle/>
          <a:p>
            <a:pPr algn="just"/>
            <a:r>
              <a:rPr lang="en-US" sz="1400" b="1" dirty="0">
                <a:solidFill>
                  <a:srgbClr val="000000"/>
                </a:solidFill>
              </a:rPr>
              <a:t>Note</a:t>
            </a:r>
            <a:r>
              <a:rPr lang="en-US" sz="1400" dirty="0">
                <a:solidFill>
                  <a:srgbClr val="000000"/>
                </a:solidFill>
              </a:rPr>
              <a:t>: User authentication and authorization is handled by the 802.1X standard, which provides a centralized, server-based authentication of end users.</a:t>
            </a:r>
            <a:endParaRPr lang="en-US" sz="1400" b="1" dirty="0">
              <a:solidFill>
                <a:srgbClr val="000000"/>
              </a:solidFill>
            </a:endParaRPr>
          </a:p>
          <a:p>
            <a:pPr algn="just"/>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1115456"/>
            <a:ext cx="8345488" cy="4059237"/>
          </a:xfrm>
        </p:spPr>
        <p:txBody>
          <a:bodyPr/>
          <a:lstStyle/>
          <a:p>
            <a:pPr marL="0" indent="0" algn="just" defTabSz="684213" fontAlgn="base">
              <a:lnSpc>
                <a:spcPct val="85000"/>
              </a:lnSpc>
              <a:spcBef>
                <a:spcPct val="30000"/>
              </a:spcBef>
              <a:spcAft>
                <a:spcPts val="600"/>
              </a:spcAft>
              <a:buClr>
                <a:schemeClr val="tx2"/>
              </a:buClr>
              <a:buSzPct val="90000"/>
            </a:pPr>
            <a:r>
              <a:rPr lang="en-US" sz="1600" dirty="0">
                <a:solidFill>
                  <a:srgbClr val="000000"/>
                </a:solidFill>
              </a:rPr>
              <a:t>Because WPA2 is no longer considered secure, WPA3 is recommended when available. WPA3 Includes four features: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Personal : </a:t>
            </a:r>
            <a:r>
              <a:rPr lang="en-US" sz="1600" dirty="0">
                <a:solidFill>
                  <a:srgbClr val="000000"/>
                </a:solidFill>
              </a:rPr>
              <a:t>Thwarts brute force attacks by using Simultaneous Authentication of Equals (SAE).</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Enterprise : </a:t>
            </a:r>
            <a:r>
              <a:rPr lang="en-US" sz="1600" dirty="0">
                <a:solidFill>
                  <a:srgbClr val="000000"/>
                </a:solidFill>
              </a:rPr>
              <a:t>Uses 802.1X/EAP authentication. However, it requires the use of a 192-bit cryptographic suite and eliminates the mixing of security protocols for previous 802.11 standards.</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Open Networks : </a:t>
            </a:r>
            <a:r>
              <a:rPr lang="en-US" sz="1600" dirty="0">
                <a:solidFill>
                  <a:srgbClr val="000000"/>
                </a:solidFill>
              </a:rPr>
              <a:t>Does not use any authentication. However, uses Opportunistic Wireless Encryption (OWE) to encrypt all wireless traffic.</a:t>
            </a:r>
          </a:p>
          <a:p>
            <a:pPr marL="285750" indent="-285750" algn="just"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IoT Onboarding : </a:t>
            </a:r>
            <a:r>
              <a:rPr lang="en-US" sz="1600" dirty="0">
                <a:solidFill>
                  <a:srgbClr val="000000"/>
                </a:solidFill>
              </a:rPr>
              <a:t>Uses Device Provisioning Protocol (DPP) to quickly onboard IoT devices.</a:t>
            </a:r>
            <a:endParaRPr lang="en-US" sz="1600" b="1" dirty="0">
              <a:solidFill>
                <a:srgbClr val="000000"/>
              </a:solidFill>
            </a:endParaRP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Configure a Basic WLAN on the WLC</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Video – Configure a Basic WLAN on the WLC</a:t>
            </a:r>
          </a:p>
        </p:txBody>
      </p:sp>
      <p:sp>
        <p:nvSpPr>
          <p:cNvPr id="4" name="Content Placeholder 3">
            <a:extLst>
              <a:ext uri="{FF2B5EF4-FFF2-40B4-BE49-F238E27FC236}">
                <a16:creationId xmlns:a16="http://schemas.microsoft.com/office/drawing/2014/main" id="{6D91A3C2-4B53-4E46-BC1E-362B6A603448}"/>
              </a:ext>
            </a:extLst>
          </p:cNvPr>
          <p:cNvSpPr>
            <a:spLocks noGrp="1"/>
          </p:cNvSpPr>
          <p:nvPr>
            <p:ph idx="1"/>
          </p:nvPr>
        </p:nvSpPr>
        <p:spPr>
          <a:xfrm>
            <a:off x="474662" y="731837"/>
            <a:ext cx="8280057" cy="3689897"/>
          </a:xfrm>
        </p:spPr>
        <p:txBody>
          <a:bodyPr/>
          <a:lstStyle/>
          <a:p>
            <a:pPr marL="0" indent="0" algn="l"/>
            <a:r>
              <a:rPr lang="en-US" sz="1800" dirty="0">
                <a:solidFill>
                  <a:srgbClr val="000000"/>
                </a:solidFill>
              </a:rPr>
              <a:t>This video will cover the following:</a:t>
            </a:r>
          </a:p>
          <a:p>
            <a:pPr marL="342900" indent="-342900" algn="l">
              <a:buFont typeface="Arial" panose="020B0604020202020204" pitchFamily="34" charset="0"/>
              <a:buChar char="•"/>
            </a:pPr>
            <a:r>
              <a:rPr lang="en-US" sz="1800" dirty="0">
                <a:solidFill>
                  <a:srgbClr val="000000"/>
                </a:solidFill>
              </a:rPr>
              <a:t>Review the topology</a:t>
            </a:r>
          </a:p>
          <a:p>
            <a:pPr marL="342900" indent="-342900" algn="l">
              <a:buFont typeface="Arial" panose="020B0604020202020204" pitchFamily="34" charset="0"/>
              <a:buChar char="•"/>
            </a:pPr>
            <a:r>
              <a:rPr lang="en-US" sz="1800" dirty="0">
                <a:solidFill>
                  <a:srgbClr val="000000"/>
                </a:solidFill>
              </a:rPr>
              <a:t>Access the GUI for the WLAN controller</a:t>
            </a:r>
          </a:p>
          <a:p>
            <a:pPr marL="342900" indent="-342900" algn="l">
              <a:buFont typeface="Arial" panose="020B0604020202020204" pitchFamily="34" charset="0"/>
              <a:buChar char="•"/>
            </a:pPr>
            <a:r>
              <a:rPr lang="en-US" sz="1800" dirty="0">
                <a:solidFill>
                  <a:srgbClr val="000000"/>
                </a:solidFill>
              </a:rPr>
              <a:t>Information about the wireless network on the Network summary screen</a:t>
            </a:r>
          </a:p>
          <a:p>
            <a:pPr marL="342900" indent="-342900" algn="l">
              <a:buFont typeface="Arial" panose="020B0604020202020204" pitchFamily="34" charset="0"/>
              <a:buChar char="•"/>
            </a:pPr>
            <a:r>
              <a:rPr lang="en-US" sz="1800" dirty="0">
                <a:solidFill>
                  <a:srgbClr val="000000"/>
                </a:solidFill>
              </a:rPr>
              <a:t>Configure a new WLAN</a:t>
            </a:r>
          </a:p>
          <a:p>
            <a:pPr marL="342900" indent="-342900" algn="l">
              <a:buFont typeface="Arial" panose="020B0604020202020204" pitchFamily="34" charset="0"/>
              <a:buChar char="•"/>
            </a:pPr>
            <a:r>
              <a:rPr lang="en-US" sz="1800" dirty="0">
                <a:solidFill>
                  <a:srgbClr val="000000"/>
                </a:solidFill>
              </a:rPr>
              <a:t>Secure the new WLAN</a:t>
            </a:r>
          </a:p>
        </p:txBody>
      </p:sp>
    </p:spTree>
    <p:extLst>
      <p:ext uri="{BB962C8B-B14F-4D97-AF65-F5344CB8AC3E}">
        <p14:creationId xmlns:p14="http://schemas.microsoft.com/office/powerpoint/2010/main" val="17585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563" y="1128514"/>
            <a:ext cx="8229600" cy="3394472"/>
          </a:xfrm>
        </p:spPr>
        <p:txBody>
          <a:bodyPr/>
          <a:lstStyle/>
          <a:p>
            <a:pPr marL="0" indent="0" algn="just">
              <a:buNone/>
            </a:pPr>
            <a:r>
              <a:rPr lang="en-US" altLang="zh-TW" b="1" dirty="0">
                <a:latin typeface="Century Gothic" panose="020B0502020202020204" pitchFamily="34" charset="0"/>
                <a:ea typeface="新細明體" pitchFamily="18" charset="-120"/>
              </a:rPr>
              <a:t>At the end of this topic, You should be able to:</a:t>
            </a:r>
          </a:p>
          <a:p>
            <a:pPr marL="0" algn="l" rtl="0" eaLnBrk="1" fontAlgn="ctr" latinLnBrk="0" hangingPunct="1">
              <a:spcBef>
                <a:spcPts val="0"/>
              </a:spcBef>
              <a:spcAft>
                <a:spcPts val="0"/>
              </a:spcAft>
            </a:pPr>
            <a:r>
              <a:rPr lang="en-US" sz="2000" b="0" i="0" u="none" strike="noStrike" kern="1200" dirty="0">
                <a:solidFill>
                  <a:srgbClr val="000000"/>
                </a:solidFill>
                <a:effectLst/>
                <a:latin typeface="Arial" panose="020B0604020202020204" pitchFamily="34" charset="0"/>
              </a:rPr>
              <a:t>Describe WLAN technology and standards.</a:t>
            </a:r>
            <a:endParaRPr lang="en-US" sz="4000" b="0" i="0" u="none" strike="noStrike" dirty="0">
              <a:solidFill>
                <a:srgbClr val="000000"/>
              </a:solidFill>
              <a:effectLst/>
              <a:latin typeface="Arial" panose="020B0604020202020204" pitchFamily="34" charset="0"/>
            </a:endParaRPr>
          </a:p>
          <a:p>
            <a:pPr marL="0" algn="l" rtl="0" eaLnBrk="1" fontAlgn="ctr" latinLnBrk="0" hangingPunct="1">
              <a:spcBef>
                <a:spcPts val="0"/>
              </a:spcBef>
              <a:spcAft>
                <a:spcPts val="0"/>
              </a:spcAft>
            </a:pPr>
            <a:r>
              <a:rPr lang="en-US" sz="2000" b="0" i="0" u="none" strike="noStrike" kern="1200" dirty="0">
                <a:solidFill>
                  <a:srgbClr val="000000"/>
                </a:solidFill>
                <a:effectLst/>
                <a:latin typeface="Arial" panose="020B0604020202020204" pitchFamily="34" charset="0"/>
              </a:rPr>
              <a:t>Describe the components of a WLAN infrastructure.</a:t>
            </a:r>
            <a:endParaRPr lang="en-US" sz="4000" b="0" i="0" u="none" strike="noStrike" dirty="0">
              <a:solidFill>
                <a:srgbClr val="000000"/>
              </a:solidFill>
              <a:effectLst/>
              <a:latin typeface="Arial" panose="020B0604020202020204" pitchFamily="34" charset="0"/>
            </a:endParaRPr>
          </a:p>
          <a:p>
            <a:pPr marL="0" algn="l" rtl="0" eaLnBrk="1" fontAlgn="ctr" latinLnBrk="0" hangingPunct="1">
              <a:spcBef>
                <a:spcPts val="0"/>
              </a:spcBef>
              <a:spcAft>
                <a:spcPts val="0"/>
              </a:spcAft>
            </a:pPr>
            <a:r>
              <a:rPr lang="en-US" sz="2000" b="0" i="0" u="none" strike="noStrike" kern="1200" dirty="0">
                <a:solidFill>
                  <a:srgbClr val="000000"/>
                </a:solidFill>
                <a:effectLst/>
                <a:latin typeface="Arial" panose="020B0604020202020204" pitchFamily="34" charset="0"/>
              </a:rPr>
              <a:t>Explain how wireless technology enables WLAN operation.</a:t>
            </a:r>
            <a:endParaRPr lang="en-US" sz="4000" b="0" i="0" u="none" strike="noStrike" dirty="0">
              <a:solidFill>
                <a:srgbClr val="000000"/>
              </a:solidFill>
              <a:effectLst/>
              <a:latin typeface="Arial" panose="020B0604020202020204" pitchFamily="34" charset="0"/>
            </a:endParaRPr>
          </a:p>
          <a:p>
            <a:pPr marL="0" algn="l" rtl="0" eaLnBrk="1" fontAlgn="ctr" latinLnBrk="0" hangingPunct="1">
              <a:spcBef>
                <a:spcPts val="0"/>
              </a:spcBef>
              <a:spcAft>
                <a:spcPts val="0"/>
              </a:spcAft>
            </a:pPr>
            <a:r>
              <a:rPr lang="en-US" sz="2000" b="0" i="0" u="none" strike="noStrike" kern="1200" dirty="0">
                <a:solidFill>
                  <a:srgbClr val="000000"/>
                </a:solidFill>
                <a:effectLst/>
                <a:latin typeface="Arial" panose="020B0604020202020204" pitchFamily="34" charset="0"/>
              </a:rPr>
              <a:t>Explain how a WLC uses CAPWAP to manage multiple APs.</a:t>
            </a:r>
            <a:endParaRPr lang="en-US" sz="4000" b="0" i="0" u="none" strike="noStrike" dirty="0">
              <a:solidFill>
                <a:srgbClr val="000000"/>
              </a:solidFill>
              <a:effectLst/>
              <a:latin typeface="Arial" panose="020B0604020202020204" pitchFamily="34" charset="0"/>
            </a:endParaRPr>
          </a:p>
          <a:p>
            <a:pPr marL="0" algn="l" rtl="0" eaLnBrk="1" fontAlgn="ctr" latinLnBrk="0" hangingPunct="1">
              <a:spcBef>
                <a:spcPts val="0"/>
              </a:spcBef>
              <a:spcAft>
                <a:spcPts val="0"/>
              </a:spcAft>
            </a:pPr>
            <a:r>
              <a:rPr lang="en-US" sz="2000" b="0" i="0" u="none" strike="noStrike" kern="1200" dirty="0">
                <a:solidFill>
                  <a:srgbClr val="000000"/>
                </a:solidFill>
                <a:effectLst/>
                <a:latin typeface="Arial" panose="020B0604020202020204" pitchFamily="34" charset="0"/>
              </a:rPr>
              <a:t>Describe channel management in a WLAN.</a:t>
            </a:r>
            <a:endParaRPr lang="en-US" sz="4000" b="0" i="0" u="none" strike="noStrike" dirty="0">
              <a:solidFill>
                <a:srgbClr val="000000"/>
              </a:solidFill>
              <a:effectLst/>
              <a:latin typeface="Arial" panose="020B0604020202020204" pitchFamily="34" charset="0"/>
            </a:endParaRPr>
          </a:p>
          <a:p>
            <a:pPr marL="0" algn="l" rtl="0" eaLnBrk="1" fontAlgn="ctr" latinLnBrk="0" hangingPunct="1">
              <a:spcBef>
                <a:spcPts val="0"/>
              </a:spcBef>
              <a:spcAft>
                <a:spcPts val="0"/>
              </a:spcAft>
            </a:pPr>
            <a:r>
              <a:rPr lang="en-US" sz="2000" b="0" i="0" u="none" strike="noStrike" kern="1200" dirty="0">
                <a:solidFill>
                  <a:srgbClr val="000000"/>
                </a:solidFill>
                <a:effectLst/>
                <a:latin typeface="Arial" panose="020B0604020202020204" pitchFamily="34" charset="0"/>
              </a:rPr>
              <a:t>Describe threats to WLANs.</a:t>
            </a:r>
            <a:endParaRPr lang="en-US" sz="4000" b="0" i="0" u="none" strike="noStrike" dirty="0">
              <a:solidFill>
                <a:srgbClr val="000000"/>
              </a:solidFill>
              <a:effectLst/>
              <a:latin typeface="Arial" panose="020B0604020202020204" pitchFamily="34" charset="0"/>
            </a:endParaRPr>
          </a:p>
          <a:p>
            <a:pPr marL="0" algn="l" rtl="0" eaLnBrk="1" fontAlgn="ctr" latinLnBrk="0" hangingPunct="1">
              <a:spcBef>
                <a:spcPts val="0"/>
              </a:spcBef>
              <a:spcAft>
                <a:spcPts val="0"/>
              </a:spcAft>
            </a:pPr>
            <a:r>
              <a:rPr lang="en-US" sz="2000" b="0" i="0" u="none" strike="noStrike" kern="1200" dirty="0">
                <a:solidFill>
                  <a:srgbClr val="000000"/>
                </a:solidFill>
                <a:effectLst/>
                <a:latin typeface="Arial" panose="020B0604020202020204" pitchFamily="34" charset="0"/>
              </a:rPr>
              <a:t>Describe WLAN security mechanisms.</a:t>
            </a:r>
            <a:endParaRPr lang="en-US" sz="4000" b="0" i="0" u="none" strike="noStrike" dirty="0">
              <a:solidFill>
                <a:srgbClr val="000000"/>
              </a:solidFill>
              <a:effectLst/>
              <a:latin typeface="Arial" panose="020B0604020202020204" pitchFamily="34" charset="0"/>
            </a:endParaRPr>
          </a:p>
        </p:txBody>
      </p:sp>
      <p:sp>
        <p:nvSpPr>
          <p:cNvPr id="4" name="Footer Placeholder 3"/>
          <p:cNvSpPr>
            <a:spLocks noGrp="1"/>
          </p:cNvSpPr>
          <p:nvPr>
            <p:ph type="ftr"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Slide ‹</a:t>
            </a:r>
            <a:fld id="{E5DBE6D7-844C-4C7F-9823-966AC4DC7EB8}" type="slidenum">
              <a:rPr kumimoji="0" lang="en-GB" sz="6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3</a:t>
            </a:fld>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 of 9</a:t>
            </a:r>
          </a:p>
        </p:txBody>
      </p:sp>
      <p:sp>
        <p:nvSpPr>
          <p:cNvPr id="5" name="Text Box 2"/>
          <p:cNvSpPr txBox="1">
            <a:spLocks noGrp="1" noChangeArrowheads="1"/>
          </p:cNvSpPr>
          <p:nvPr>
            <p:ph type="title"/>
          </p:nvPr>
        </p:nvSpPr>
        <p:spPr bwMode="auto">
          <a:xfrm>
            <a:off x="2385168" y="216483"/>
            <a:ext cx="346761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solidFill>
                  <a:schemeClr val="accent6">
                    <a:lumMod val="75000"/>
                  </a:schemeClr>
                </a:solidFill>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1129682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WLC Topology</a:t>
            </a:r>
          </a:p>
        </p:txBody>
      </p:sp>
      <p:sp>
        <p:nvSpPr>
          <p:cNvPr id="5" name="Content Placeholder 4">
            <a:extLst>
              <a:ext uri="{FF2B5EF4-FFF2-40B4-BE49-F238E27FC236}">
                <a16:creationId xmlns:a16="http://schemas.microsoft.com/office/drawing/2014/main" id="{0B9F3ECB-836A-4B17-8DB8-D94926DE815A}"/>
              </a:ext>
            </a:extLst>
          </p:cNvPr>
          <p:cNvSpPr>
            <a:spLocks noGrp="1"/>
          </p:cNvSpPr>
          <p:nvPr>
            <p:ph idx="1"/>
          </p:nvPr>
        </p:nvSpPr>
        <p:spPr>
          <a:xfrm>
            <a:off x="474661" y="731837"/>
            <a:ext cx="4299219" cy="3361599"/>
          </a:xfrm>
        </p:spPr>
        <p:txBody>
          <a:bodyPr/>
          <a:lstStyle/>
          <a:p>
            <a:pPr marL="0" indent="0" algn="just"/>
            <a:r>
              <a:rPr lang="en-US" sz="1600" dirty="0">
                <a:solidFill>
                  <a:srgbClr val="000000"/>
                </a:solidFill>
              </a:rPr>
              <a:t>The topology and addressing scheme used for this topic are shown in the figure and the table. </a:t>
            </a:r>
          </a:p>
          <a:p>
            <a:pPr marL="285750" indent="-285750" algn="just">
              <a:buFont typeface="Arial" panose="020B0604020202020204" pitchFamily="34" charset="0"/>
              <a:buChar char="•"/>
            </a:pPr>
            <a:r>
              <a:rPr lang="en-US" sz="1400" dirty="0">
                <a:solidFill>
                  <a:srgbClr val="000000"/>
                </a:solidFill>
              </a:rPr>
              <a:t>The access point (AP) is a controller-based AP as opposed to an autonomous AP, so it requires no initial configuration and is often called lightweight APs (LAPs). </a:t>
            </a:r>
          </a:p>
          <a:p>
            <a:pPr marL="285750" indent="-285750" algn="just">
              <a:buFont typeface="Arial" panose="020B0604020202020204" pitchFamily="34" charset="0"/>
              <a:buChar char="•"/>
            </a:pPr>
            <a:r>
              <a:rPr lang="en-US" sz="1400" dirty="0">
                <a:solidFill>
                  <a:srgbClr val="000000"/>
                </a:solidFill>
              </a:rPr>
              <a:t>LAPs use the Lightweight Access Point Protocol (LWAPP) to communicate with a WLAN controller (WLC). </a:t>
            </a:r>
          </a:p>
          <a:p>
            <a:pPr marL="285750" indent="-285750" algn="just">
              <a:buFont typeface="Arial" panose="020B0604020202020204" pitchFamily="34" charset="0"/>
              <a:buChar char="•"/>
            </a:pPr>
            <a:r>
              <a:rPr lang="en-US" sz="1400" dirty="0">
                <a:solidFill>
                  <a:srgbClr val="000000"/>
                </a:solidFill>
              </a:rPr>
              <a:t>Controller-based APs are useful in situations where many APs are required in the network. </a:t>
            </a:r>
          </a:p>
          <a:p>
            <a:pPr marL="285750" indent="-285750" algn="just">
              <a:buFont typeface="Arial" panose="020B0604020202020204" pitchFamily="34" charset="0"/>
              <a:buChar char="•"/>
            </a:pPr>
            <a:r>
              <a:rPr lang="en-US" sz="1400" dirty="0">
                <a:solidFill>
                  <a:srgbClr val="000000"/>
                </a:solidFill>
              </a:rPr>
              <a:t>As more APs are added, each AP is automatically configured and managed by the WLC.</a:t>
            </a:r>
          </a:p>
        </p:txBody>
      </p:sp>
      <p:graphicFrame>
        <p:nvGraphicFramePr>
          <p:cNvPr id="9" name="Table 9">
            <a:extLst>
              <a:ext uri="{FF2B5EF4-FFF2-40B4-BE49-F238E27FC236}">
                <a16:creationId xmlns:a16="http://schemas.microsoft.com/office/drawing/2014/main" id="{1DEEFD1E-D246-4ACC-B7A5-31D1504BD373}"/>
              </a:ext>
            </a:extLst>
          </p:cNvPr>
          <p:cNvGraphicFramePr>
            <a:graphicFrameLocks noGrp="1"/>
          </p:cNvGraphicFramePr>
          <p:nvPr/>
        </p:nvGraphicFramePr>
        <p:xfrm>
          <a:off x="5006642" y="2189682"/>
          <a:ext cx="3954448" cy="2381250"/>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327807571"/>
                    </a:ext>
                  </a:extLst>
                </a:gridCol>
                <a:gridCol w="858741">
                  <a:extLst>
                    <a:ext uri="{9D8B030D-6E8A-4147-A177-3AD203B41FA5}">
                      <a16:colId xmlns:a16="http://schemas.microsoft.com/office/drawing/2014/main" val="348928102"/>
                    </a:ext>
                  </a:extLst>
                </a:gridCol>
                <a:gridCol w="1137037">
                  <a:extLst>
                    <a:ext uri="{9D8B030D-6E8A-4147-A177-3AD203B41FA5}">
                      <a16:colId xmlns:a16="http://schemas.microsoft.com/office/drawing/2014/main" val="822506009"/>
                    </a:ext>
                  </a:extLst>
                </a:gridCol>
                <a:gridCol w="1288110">
                  <a:extLst>
                    <a:ext uri="{9D8B030D-6E8A-4147-A177-3AD203B41FA5}">
                      <a16:colId xmlns:a16="http://schemas.microsoft.com/office/drawing/2014/main" val="3300627119"/>
                    </a:ext>
                  </a:extLst>
                </a:gridCol>
              </a:tblGrid>
              <a:tr h="212264">
                <a:tc>
                  <a:txBody>
                    <a:bodyPr/>
                    <a:lstStyle/>
                    <a:p>
                      <a:pPr algn="l" fontAlgn="ctr"/>
                      <a:r>
                        <a:rPr lang="en-US" sz="1000" dirty="0">
                          <a:effectLst/>
                        </a:rPr>
                        <a:t>Device</a:t>
                      </a:r>
                    </a:p>
                  </a:txBody>
                  <a:tcPr marL="47625" marR="47625" marT="47625" marB="47625" anchor="ctr"/>
                </a:tc>
                <a:tc>
                  <a:txBody>
                    <a:bodyPr/>
                    <a:lstStyle/>
                    <a:p>
                      <a:pPr algn="l" fontAlgn="ctr"/>
                      <a:r>
                        <a:rPr lang="en-US" sz="1000" dirty="0">
                          <a:effectLst/>
                        </a:rPr>
                        <a:t>Interface</a:t>
                      </a:r>
                    </a:p>
                  </a:txBody>
                  <a:tcPr marL="47625" marR="47625" marT="47625" marB="47625" anchor="ctr"/>
                </a:tc>
                <a:tc>
                  <a:txBody>
                    <a:bodyPr/>
                    <a:lstStyle/>
                    <a:p>
                      <a:pPr algn="l" fontAlgn="ctr"/>
                      <a:r>
                        <a:rPr lang="en-US" sz="1000" dirty="0">
                          <a:effectLst/>
                        </a:rPr>
                        <a:t>IP Address</a:t>
                      </a:r>
                    </a:p>
                  </a:txBody>
                  <a:tcPr marL="47625" marR="47625" marT="47625" marB="47625" anchor="ctr"/>
                </a:tc>
                <a:tc>
                  <a:txBody>
                    <a:bodyPr/>
                    <a:lstStyle/>
                    <a:p>
                      <a:pPr algn="l" fontAlgn="ctr"/>
                      <a:r>
                        <a:rPr lang="en-US" sz="1000" dirty="0">
                          <a:effectLst/>
                        </a:rPr>
                        <a:t>Subnet Mask</a:t>
                      </a:r>
                    </a:p>
                  </a:txBody>
                  <a:tcPr marL="47625" marR="47625" marT="47625" marB="47625" anchor="ctr"/>
                </a:tc>
                <a:extLst>
                  <a:ext uri="{0D108BD9-81ED-4DB2-BD59-A6C34878D82A}">
                    <a16:rowId xmlns:a16="http://schemas.microsoft.com/office/drawing/2014/main" val="2391689401"/>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F0/0</a:t>
                      </a:r>
                    </a:p>
                  </a:txBody>
                  <a:tcPr marL="47625" marR="47625" marT="47625" marB="47625" anchor="ctr"/>
                </a:tc>
                <a:tc>
                  <a:txBody>
                    <a:bodyPr/>
                    <a:lstStyle/>
                    <a:p>
                      <a:pPr fontAlgn="ctr"/>
                      <a:r>
                        <a:rPr lang="en-US" sz="1000" b="0" dirty="0">
                          <a:effectLst/>
                        </a:rPr>
                        <a:t>172.16.1.1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3346906376"/>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F0/1.1</a:t>
                      </a:r>
                    </a:p>
                  </a:txBody>
                  <a:tcPr marL="47625" marR="47625" marT="47625" marB="47625" anchor="ctr"/>
                </a:tc>
                <a:tc>
                  <a:txBody>
                    <a:bodyPr/>
                    <a:lstStyle/>
                    <a:p>
                      <a:pPr fontAlgn="ctr"/>
                      <a:r>
                        <a:rPr lang="en-US" sz="1000" b="0" dirty="0">
                          <a:effectLst/>
                        </a:rPr>
                        <a:t>192.168.200.1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504986055"/>
                  </a:ext>
                </a:extLst>
              </a:tr>
              <a:tr h="212264">
                <a:tc>
                  <a:txBody>
                    <a:bodyPr/>
                    <a:lstStyle/>
                    <a:p>
                      <a:pPr fontAlgn="ctr"/>
                      <a:r>
                        <a:rPr lang="en-US" sz="1000" b="0" dirty="0">
                          <a:effectLst/>
                        </a:rPr>
                        <a:t>S1</a:t>
                      </a:r>
                    </a:p>
                  </a:txBody>
                  <a:tcPr marL="47625" marR="47625" marT="47625" marB="47625" anchor="ctr"/>
                </a:tc>
                <a:tc>
                  <a:txBody>
                    <a:bodyPr/>
                    <a:lstStyle/>
                    <a:p>
                      <a:pPr fontAlgn="ctr"/>
                      <a:r>
                        <a:rPr lang="en-US" sz="1000" b="0" dirty="0">
                          <a:effectLst/>
                        </a:rPr>
                        <a:t>VLAN 1</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340670286"/>
                  </a:ext>
                </a:extLst>
              </a:tr>
              <a:tr h="212264">
                <a:tc>
                  <a:txBody>
                    <a:bodyPr/>
                    <a:lstStyle/>
                    <a:p>
                      <a:pPr fontAlgn="ctr"/>
                      <a:r>
                        <a:rPr lang="en-US" sz="1000" b="0" dirty="0">
                          <a:effectLst/>
                        </a:rPr>
                        <a:t>WLC</a:t>
                      </a:r>
                    </a:p>
                  </a:txBody>
                  <a:tcPr marL="47625" marR="47625" marT="47625" marB="47625" anchor="ctr"/>
                </a:tc>
                <a:tc>
                  <a:txBody>
                    <a:bodyPr/>
                    <a:lstStyle/>
                    <a:p>
                      <a:pPr fontAlgn="ctr"/>
                      <a:r>
                        <a:rPr lang="en-US" sz="1000" b="0" dirty="0">
                          <a:effectLst/>
                        </a:rPr>
                        <a:t>Management</a:t>
                      </a:r>
                    </a:p>
                  </a:txBody>
                  <a:tcPr marL="47625" marR="47625" marT="47625" marB="47625" anchor="ctr"/>
                </a:tc>
                <a:tc>
                  <a:txBody>
                    <a:bodyPr/>
                    <a:lstStyle/>
                    <a:p>
                      <a:pPr fontAlgn="ctr"/>
                      <a:r>
                        <a:rPr lang="en-US" sz="1000" b="0" dirty="0">
                          <a:effectLst/>
                        </a:rPr>
                        <a:t>192.168.200.254</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2291173808"/>
                  </a:ext>
                </a:extLst>
              </a:tr>
              <a:tr h="212264">
                <a:tc>
                  <a:txBody>
                    <a:bodyPr/>
                    <a:lstStyle/>
                    <a:p>
                      <a:pPr fontAlgn="ctr"/>
                      <a:r>
                        <a:rPr lang="en-US" sz="1000" b="0" dirty="0">
                          <a:effectLst/>
                        </a:rPr>
                        <a:t>AP1</a:t>
                      </a:r>
                    </a:p>
                  </a:txBody>
                  <a:tcPr marL="47625" marR="47625" marT="47625" marB="47625" anchor="ctr"/>
                </a:tc>
                <a:tc>
                  <a:txBody>
                    <a:bodyPr/>
                    <a:lstStyle/>
                    <a:p>
                      <a:pPr fontAlgn="ctr"/>
                      <a:r>
                        <a:rPr lang="en-US" sz="1000" b="0" dirty="0">
                          <a:effectLst/>
                        </a:rPr>
                        <a:t>Wired 0</a:t>
                      </a:r>
                    </a:p>
                  </a:txBody>
                  <a:tcPr marL="47625" marR="47625" marT="47625" marB="47625" anchor="ctr"/>
                </a:tc>
                <a:tc>
                  <a:txBody>
                    <a:bodyPr/>
                    <a:lstStyle/>
                    <a:p>
                      <a:pPr fontAlgn="ctr"/>
                      <a:r>
                        <a:rPr lang="en-US" sz="1000" b="0" dirty="0">
                          <a:effectLst/>
                        </a:rPr>
                        <a:t>192.168.200.3</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1119465407"/>
                  </a:ext>
                </a:extLst>
              </a:tr>
              <a:tr h="212264">
                <a:tc>
                  <a:txBody>
                    <a:bodyPr/>
                    <a:lstStyle/>
                    <a:p>
                      <a:pPr fontAlgn="ctr"/>
                      <a:r>
                        <a:rPr lang="en-US" sz="1000" b="0" dirty="0">
                          <a:effectLst/>
                        </a:rPr>
                        <a:t>PC-A</a:t>
                      </a:r>
                    </a:p>
                  </a:txBody>
                  <a:tcPr marL="47625" marR="47625" marT="47625" marB="47625" anchor="ctr"/>
                </a:tc>
                <a:tc>
                  <a:txBody>
                    <a:bodyPr/>
                    <a:lstStyle/>
                    <a:p>
                      <a:pPr fontAlgn="ctr"/>
                      <a:r>
                        <a:rPr lang="en-US" sz="1000" b="0" dirty="0">
                          <a:effectLst/>
                        </a:rPr>
                        <a:t>NIC</a:t>
                      </a:r>
                    </a:p>
                  </a:txBody>
                  <a:tcPr marL="47625" marR="47625" marT="47625" marB="47625" anchor="ctr"/>
                </a:tc>
                <a:tc>
                  <a:txBody>
                    <a:bodyPr/>
                    <a:lstStyle/>
                    <a:p>
                      <a:pPr fontAlgn="ctr"/>
                      <a:r>
                        <a:rPr lang="en-US" sz="1000" b="0" dirty="0">
                          <a:effectLst/>
                        </a:rPr>
                        <a:t>172.16.1.254</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2009576385"/>
                  </a:ext>
                </a:extLst>
              </a:tr>
              <a:tr h="212264">
                <a:tc>
                  <a:txBody>
                    <a:bodyPr/>
                    <a:lstStyle/>
                    <a:p>
                      <a:pPr fontAlgn="ctr"/>
                      <a:r>
                        <a:rPr lang="en-US" sz="1000" b="0" dirty="0">
                          <a:effectLst/>
                        </a:rPr>
                        <a:t>PC-B</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809065936"/>
                  </a:ext>
                </a:extLst>
              </a:tr>
              <a:tr h="342887">
                <a:tc>
                  <a:txBody>
                    <a:bodyPr/>
                    <a:lstStyle/>
                    <a:p>
                      <a:pPr fontAlgn="ctr"/>
                      <a:r>
                        <a:rPr lang="en-US" sz="1000" b="0" dirty="0">
                          <a:effectLst/>
                        </a:rPr>
                        <a:t>Wireless Laptop</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1693076009"/>
                  </a:ext>
                </a:extLst>
              </a:tr>
            </a:tbl>
          </a:graphicData>
        </a:graphic>
      </p:graphicFrame>
      <p:pic>
        <p:nvPicPr>
          <p:cNvPr id="2" name="Picture 1">
            <a:extLst>
              <a:ext uri="{FF2B5EF4-FFF2-40B4-BE49-F238E27FC236}">
                <a16:creationId xmlns:a16="http://schemas.microsoft.com/office/drawing/2014/main" id="{A751EEF4-08C1-4F48-8C82-83F85C2F4AC8}"/>
              </a:ext>
            </a:extLst>
          </p:cNvPr>
          <p:cNvPicPr>
            <a:picLocks noChangeAspect="1"/>
          </p:cNvPicPr>
          <p:nvPr/>
        </p:nvPicPr>
        <p:blipFill>
          <a:blip r:embed="rId3"/>
          <a:stretch>
            <a:fillRect/>
          </a:stretch>
        </p:blipFill>
        <p:spPr>
          <a:xfrm>
            <a:off x="5006642" y="146589"/>
            <a:ext cx="2561123" cy="1863113"/>
          </a:xfrm>
          <a:prstGeom prst="rect">
            <a:avLst/>
          </a:prstGeom>
        </p:spPr>
      </p:pic>
    </p:spTree>
    <p:extLst>
      <p:ext uri="{BB962C8B-B14F-4D97-AF65-F5344CB8AC3E}">
        <p14:creationId xmlns:p14="http://schemas.microsoft.com/office/powerpoint/2010/main" val="280269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Log in to the WLC</a:t>
            </a:r>
          </a:p>
        </p:txBody>
      </p:sp>
      <p:sp>
        <p:nvSpPr>
          <p:cNvPr id="4" name="Content Placeholder 3">
            <a:extLst>
              <a:ext uri="{FF2B5EF4-FFF2-40B4-BE49-F238E27FC236}">
                <a16:creationId xmlns:a16="http://schemas.microsoft.com/office/drawing/2014/main" id="{8BF8E58F-DA90-4868-A644-DA5460109610}"/>
              </a:ext>
            </a:extLst>
          </p:cNvPr>
          <p:cNvSpPr>
            <a:spLocks noGrp="1"/>
          </p:cNvSpPr>
          <p:nvPr>
            <p:ph idx="1"/>
          </p:nvPr>
        </p:nvSpPr>
        <p:spPr>
          <a:xfrm>
            <a:off x="347124" y="1040596"/>
            <a:ext cx="8345487" cy="3689897"/>
          </a:xfrm>
        </p:spPr>
        <p:txBody>
          <a:bodyPr/>
          <a:lstStyle/>
          <a:p>
            <a:pPr marL="0" indent="0" algn="just"/>
            <a:r>
              <a:rPr lang="en-US" sz="1600" dirty="0">
                <a:solidFill>
                  <a:srgbClr val="000000"/>
                </a:solidFill>
              </a:rPr>
              <a:t>Configuring a wireless LAN controller (WLC) is not that much different from configuring a wireless router. The WLC controls APs and provides more services and management capabilities.</a:t>
            </a:r>
          </a:p>
          <a:p>
            <a:pPr marL="342900" indent="-342900" algn="just">
              <a:buFont typeface="Arial" panose="020B0604020202020204" pitchFamily="34" charset="0"/>
              <a:buChar char="•"/>
            </a:pPr>
            <a:r>
              <a:rPr lang="en-US" sz="1600" dirty="0">
                <a:solidFill>
                  <a:srgbClr val="000000"/>
                </a:solidFill>
              </a:rPr>
              <a:t>The user logs into the WLC using credentials that were configured during initial setup.</a:t>
            </a:r>
          </a:p>
        </p:txBody>
      </p:sp>
      <p:pic>
        <p:nvPicPr>
          <p:cNvPr id="7" name="Picture 6">
            <a:extLst>
              <a:ext uri="{FF2B5EF4-FFF2-40B4-BE49-F238E27FC236}">
                <a16:creationId xmlns:a16="http://schemas.microsoft.com/office/drawing/2014/main" id="{E9C38E45-3CA3-4B3F-8695-CDB21CA4614D}"/>
              </a:ext>
            </a:extLst>
          </p:cNvPr>
          <p:cNvPicPr>
            <a:picLocks noChangeAspect="1"/>
          </p:cNvPicPr>
          <p:nvPr/>
        </p:nvPicPr>
        <p:blipFill>
          <a:blip r:embed="rId3"/>
          <a:stretch>
            <a:fillRect/>
          </a:stretch>
        </p:blipFill>
        <p:spPr>
          <a:xfrm>
            <a:off x="4267188" y="2152693"/>
            <a:ext cx="4399357" cy="2413759"/>
          </a:xfrm>
          <a:prstGeom prst="rect">
            <a:avLst/>
          </a:prstGeom>
        </p:spPr>
      </p:pic>
      <p:sp>
        <p:nvSpPr>
          <p:cNvPr id="5" name="Content Placeholder 3">
            <a:extLst>
              <a:ext uri="{FF2B5EF4-FFF2-40B4-BE49-F238E27FC236}">
                <a16:creationId xmlns:a16="http://schemas.microsoft.com/office/drawing/2014/main" id="{C7A93B4E-9A8E-4B09-88D5-29E75F1244DF}"/>
              </a:ext>
            </a:extLst>
          </p:cNvPr>
          <p:cNvSpPr txBox="1">
            <a:spLocks/>
          </p:cNvSpPr>
          <p:nvPr/>
        </p:nvSpPr>
        <p:spPr>
          <a:xfrm>
            <a:off x="294991" y="2224904"/>
            <a:ext cx="3946131" cy="234154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just">
              <a:buFont typeface="Arial" panose="020B0604020202020204" pitchFamily="34" charset="0"/>
              <a:buChar char="•"/>
            </a:pPr>
            <a:r>
              <a:rPr lang="en-CA" sz="1600" dirty="0">
                <a:solidFill>
                  <a:srgbClr val="000000"/>
                </a:solidFill>
              </a:rPr>
              <a:t>The </a:t>
            </a:r>
            <a:r>
              <a:rPr lang="en-CA" sz="1600" b="1" dirty="0">
                <a:solidFill>
                  <a:srgbClr val="000000"/>
                </a:solidFill>
              </a:rPr>
              <a:t>Network Summary</a:t>
            </a:r>
            <a:r>
              <a:rPr lang="en-CA" sz="1600" dirty="0">
                <a:solidFill>
                  <a:srgbClr val="000000"/>
                </a:solidFill>
              </a:rPr>
              <a:t> page is a dashboard that provides a quick overview of configured wireless networks, associated access points (APs), and active clients. </a:t>
            </a:r>
          </a:p>
          <a:p>
            <a:pPr marL="342900" indent="-342900" algn="just">
              <a:buFont typeface="Arial" panose="020B0604020202020204" pitchFamily="34" charset="0"/>
              <a:buChar char="•"/>
            </a:pPr>
            <a:r>
              <a:rPr lang="en-CA" sz="1600" dirty="0">
                <a:solidFill>
                  <a:srgbClr val="000000"/>
                </a:solidFill>
              </a:rPr>
              <a:t>You can also see the number of rogue access points and clients.</a:t>
            </a:r>
          </a:p>
        </p:txBody>
      </p:sp>
    </p:spTree>
    <p:extLst>
      <p:ext uri="{BB962C8B-B14F-4D97-AF65-F5344CB8AC3E}">
        <p14:creationId xmlns:p14="http://schemas.microsoft.com/office/powerpoint/2010/main" val="259410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1945"/>
            <a:ext cx="8345488" cy="731837"/>
          </a:xfrm>
        </p:spPr>
        <p:txBody>
          <a:bodyPr/>
          <a:lstStyle/>
          <a:p>
            <a:r>
              <a:rPr lang="en-US" sz="1600" dirty="0"/>
              <a:t>Configure a Basic WLAN on the WLC</a:t>
            </a:r>
            <a:br>
              <a:rPr lang="en-US" dirty="0"/>
            </a:br>
            <a:r>
              <a:rPr lang="en-US" sz="2400" dirty="0"/>
              <a:t>View AP Information</a:t>
            </a:r>
          </a:p>
        </p:txBody>
      </p:sp>
      <p:sp>
        <p:nvSpPr>
          <p:cNvPr id="5" name="Content Placeholder 4">
            <a:extLst>
              <a:ext uri="{FF2B5EF4-FFF2-40B4-BE49-F238E27FC236}">
                <a16:creationId xmlns:a16="http://schemas.microsoft.com/office/drawing/2014/main" id="{9AD461AA-922C-460B-A71E-5401FBC85CBF}"/>
              </a:ext>
            </a:extLst>
          </p:cNvPr>
          <p:cNvSpPr>
            <a:spLocks noGrp="1"/>
          </p:cNvSpPr>
          <p:nvPr>
            <p:ph idx="1"/>
          </p:nvPr>
        </p:nvSpPr>
        <p:spPr>
          <a:xfrm>
            <a:off x="324663" y="1171224"/>
            <a:ext cx="8580055" cy="1641371"/>
          </a:xfrm>
        </p:spPr>
        <p:txBody>
          <a:bodyPr/>
          <a:lstStyle/>
          <a:p>
            <a:pPr marL="0" indent="0" algn="just"/>
            <a:r>
              <a:rPr lang="en-US" sz="1600" dirty="0">
                <a:solidFill>
                  <a:srgbClr val="000000"/>
                </a:solidFill>
              </a:rPr>
              <a:t>Click </a:t>
            </a:r>
            <a:r>
              <a:rPr lang="en-US" sz="1600" b="1" dirty="0">
                <a:solidFill>
                  <a:srgbClr val="000000"/>
                </a:solidFill>
              </a:rPr>
              <a:t>Access Points</a:t>
            </a:r>
            <a:r>
              <a:rPr lang="en-US" sz="1600" dirty="0">
                <a:solidFill>
                  <a:srgbClr val="000000"/>
                </a:solidFill>
              </a:rPr>
              <a:t> from the left menu to view an overall picture of the AP’s system information and performance. </a:t>
            </a:r>
            <a:endParaRPr lang="en-US" sz="1400" dirty="0">
              <a:solidFill>
                <a:srgbClr val="000000"/>
              </a:solidFill>
            </a:endParaRPr>
          </a:p>
        </p:txBody>
      </p:sp>
      <p:sp>
        <p:nvSpPr>
          <p:cNvPr id="7" name="Content Placeholder 4">
            <a:extLst>
              <a:ext uri="{FF2B5EF4-FFF2-40B4-BE49-F238E27FC236}">
                <a16:creationId xmlns:a16="http://schemas.microsoft.com/office/drawing/2014/main" id="{65882B81-C830-41B6-8C95-FED3920E1E3F}"/>
              </a:ext>
            </a:extLst>
          </p:cNvPr>
          <p:cNvSpPr txBox="1">
            <a:spLocks/>
          </p:cNvSpPr>
          <p:nvPr/>
        </p:nvSpPr>
        <p:spPr>
          <a:xfrm>
            <a:off x="324663" y="1722338"/>
            <a:ext cx="3234212" cy="34211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The AP is using IP address 192.168.200.3. </a:t>
            </a:r>
          </a:p>
          <a:p>
            <a:pPr marL="285750" indent="-285750" algn="l">
              <a:buFont typeface="Arial" panose="020B0604020202020204" pitchFamily="34" charset="0"/>
              <a:buChar char="•"/>
            </a:pPr>
            <a:r>
              <a:rPr lang="en-CA" sz="1400" dirty="0">
                <a:solidFill>
                  <a:srgbClr val="000000"/>
                </a:solidFill>
              </a:rPr>
              <a:t>Because Cisco Discovery Protocol (CDP) is active on this network, the WLC knows that the AP is connected to the FastEthernet 0/1 port on the switch.</a:t>
            </a:r>
          </a:p>
          <a:p>
            <a:pPr marL="285750" indent="-285750" algn="l">
              <a:buFont typeface="Arial" panose="020B0604020202020204" pitchFamily="34" charset="0"/>
              <a:buChar char="•"/>
            </a:pPr>
            <a:r>
              <a:rPr lang="en-CA" sz="1400" dirty="0">
                <a:solidFill>
                  <a:srgbClr val="000000"/>
                </a:solidFill>
              </a:rPr>
              <a:t>This AP in the topology is a Cisco Aironet 1815i which means you can use the command-line and a limited set of familiar IOS commands.</a:t>
            </a:r>
          </a:p>
        </p:txBody>
      </p:sp>
      <p:pic>
        <p:nvPicPr>
          <p:cNvPr id="1026" name="Picture 2" descr="C:\Users\bvachon\AppData\Local\Temp\SNAGHTML1aba7b2b.PNG">
            <a:extLst>
              <a:ext uri="{FF2B5EF4-FFF2-40B4-BE49-F238E27FC236}">
                <a16:creationId xmlns:a16="http://schemas.microsoft.com/office/drawing/2014/main" id="{86338316-7EA1-4145-95FC-C13C4E7B4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787" y="1722338"/>
            <a:ext cx="5118931" cy="277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7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Advanced Settings</a:t>
            </a:r>
          </a:p>
        </p:txBody>
      </p:sp>
      <p:sp>
        <p:nvSpPr>
          <p:cNvPr id="4" name="Content Placeholder 3">
            <a:extLst>
              <a:ext uri="{FF2B5EF4-FFF2-40B4-BE49-F238E27FC236}">
                <a16:creationId xmlns:a16="http://schemas.microsoft.com/office/drawing/2014/main" id="{8045F764-E1B3-4F1D-B3C1-27984A0CEE1D}"/>
              </a:ext>
            </a:extLst>
          </p:cNvPr>
          <p:cNvSpPr>
            <a:spLocks noGrp="1"/>
          </p:cNvSpPr>
          <p:nvPr>
            <p:ph idx="1"/>
          </p:nvPr>
        </p:nvSpPr>
        <p:spPr>
          <a:xfrm>
            <a:off x="394828" y="1253632"/>
            <a:ext cx="8561772" cy="1318118"/>
          </a:xfrm>
        </p:spPr>
        <p:txBody>
          <a:bodyPr/>
          <a:lstStyle/>
          <a:p>
            <a:pPr marL="0" indent="0" algn="just"/>
            <a:r>
              <a:rPr lang="en-US" sz="1600" dirty="0">
                <a:solidFill>
                  <a:srgbClr val="000000"/>
                </a:solidFill>
              </a:rPr>
              <a:t>Most WLC will come with some basic settings and menus that users can quickly access to implement a variety of common configurations. </a:t>
            </a:r>
          </a:p>
          <a:p>
            <a:pPr marL="285750" indent="-285750" algn="just">
              <a:buFont typeface="Arial" panose="020B0604020202020204" pitchFamily="34" charset="0"/>
              <a:buChar char="•"/>
            </a:pPr>
            <a:r>
              <a:rPr lang="en-CA" sz="1400" dirty="0">
                <a:solidFill>
                  <a:srgbClr val="000000"/>
                </a:solidFill>
              </a:rPr>
              <a:t>However, as a network administrator, you will typically access the advanced settings. </a:t>
            </a:r>
          </a:p>
          <a:p>
            <a:pPr marL="0" indent="0" algn="just"/>
            <a:endParaRPr lang="en-US" sz="1400" dirty="0">
              <a:solidFill>
                <a:srgbClr val="000000"/>
              </a:solidFill>
            </a:endParaRPr>
          </a:p>
        </p:txBody>
      </p:sp>
      <p:pic>
        <p:nvPicPr>
          <p:cNvPr id="7" name="Picture 6">
            <a:extLst>
              <a:ext uri="{FF2B5EF4-FFF2-40B4-BE49-F238E27FC236}">
                <a16:creationId xmlns:a16="http://schemas.microsoft.com/office/drawing/2014/main" id="{326F9F69-283C-4287-B77D-B8278664E058}"/>
              </a:ext>
            </a:extLst>
          </p:cNvPr>
          <p:cNvPicPr>
            <a:picLocks noChangeAspect="1"/>
          </p:cNvPicPr>
          <p:nvPr/>
        </p:nvPicPr>
        <p:blipFill>
          <a:blip r:embed="rId3"/>
          <a:stretch>
            <a:fillRect/>
          </a:stretch>
        </p:blipFill>
        <p:spPr>
          <a:xfrm>
            <a:off x="4277226" y="2314441"/>
            <a:ext cx="4777320" cy="2097221"/>
          </a:xfrm>
          <a:prstGeom prst="rect">
            <a:avLst/>
          </a:prstGeom>
        </p:spPr>
      </p:pic>
      <p:sp>
        <p:nvSpPr>
          <p:cNvPr id="5" name="Content Placeholder 3">
            <a:extLst>
              <a:ext uri="{FF2B5EF4-FFF2-40B4-BE49-F238E27FC236}">
                <a16:creationId xmlns:a16="http://schemas.microsoft.com/office/drawing/2014/main" id="{65E342DB-2FFC-4ADC-99B5-F1D8E9137E46}"/>
              </a:ext>
            </a:extLst>
          </p:cNvPr>
          <p:cNvSpPr txBox="1">
            <a:spLocks/>
          </p:cNvSpPr>
          <p:nvPr/>
        </p:nvSpPr>
        <p:spPr>
          <a:xfrm>
            <a:off x="299826" y="2314441"/>
            <a:ext cx="3977400" cy="26662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For the Cisco 3504 Wireless Controller, click </a:t>
            </a:r>
            <a:r>
              <a:rPr lang="en-CA" sz="1400" b="1" dirty="0">
                <a:solidFill>
                  <a:srgbClr val="000000"/>
                </a:solidFill>
              </a:rPr>
              <a:t>Advanced</a:t>
            </a:r>
            <a:r>
              <a:rPr lang="en-CA" sz="1400" dirty="0">
                <a:solidFill>
                  <a:srgbClr val="000000"/>
                </a:solidFill>
              </a:rPr>
              <a:t> in the upper right-hand corner to access the advanced </a:t>
            </a:r>
            <a:r>
              <a:rPr lang="en-CA" sz="1400" b="1" dirty="0">
                <a:solidFill>
                  <a:srgbClr val="000000"/>
                </a:solidFill>
              </a:rPr>
              <a:t>Summary</a:t>
            </a:r>
            <a:r>
              <a:rPr lang="en-CA" sz="1400" dirty="0">
                <a:solidFill>
                  <a:srgbClr val="000000"/>
                </a:solidFill>
              </a:rPr>
              <a:t> page. </a:t>
            </a:r>
          </a:p>
          <a:p>
            <a:pPr marL="285750" indent="-285750" algn="l">
              <a:buFont typeface="Arial" panose="020B0604020202020204" pitchFamily="34" charset="0"/>
              <a:buChar char="•"/>
            </a:pPr>
            <a:r>
              <a:rPr lang="en-CA" sz="1400" dirty="0">
                <a:solidFill>
                  <a:srgbClr val="000000"/>
                </a:solidFill>
              </a:rPr>
              <a:t>From here, you can access all the features of the WLC.</a:t>
            </a:r>
          </a:p>
        </p:txBody>
      </p:sp>
    </p:spTree>
    <p:extLst>
      <p:ext uri="{BB962C8B-B14F-4D97-AF65-F5344CB8AC3E}">
        <p14:creationId xmlns:p14="http://schemas.microsoft.com/office/powerpoint/2010/main" val="169079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a:t>
            </a:r>
          </a:p>
        </p:txBody>
      </p:sp>
      <p:sp>
        <p:nvSpPr>
          <p:cNvPr id="5" name="Content Placeholder 4">
            <a:extLst>
              <a:ext uri="{FF2B5EF4-FFF2-40B4-BE49-F238E27FC236}">
                <a16:creationId xmlns:a16="http://schemas.microsoft.com/office/drawing/2014/main" id="{1539087E-37BB-492A-9D81-66CD0F2002B2}"/>
              </a:ext>
            </a:extLst>
          </p:cNvPr>
          <p:cNvSpPr>
            <a:spLocks noGrp="1"/>
          </p:cNvSpPr>
          <p:nvPr>
            <p:ph idx="1"/>
          </p:nvPr>
        </p:nvSpPr>
        <p:spPr>
          <a:xfrm>
            <a:off x="534039" y="1135598"/>
            <a:ext cx="8280057" cy="1839913"/>
          </a:xfrm>
        </p:spPr>
        <p:txBody>
          <a:bodyPr/>
          <a:lstStyle/>
          <a:p>
            <a:pPr marL="0" indent="0" algn="l"/>
            <a:r>
              <a:rPr lang="en-US" sz="1600" dirty="0">
                <a:solidFill>
                  <a:srgbClr val="000000"/>
                </a:solidFill>
              </a:rPr>
              <a:t>Wireless LAN Controllers have Layer 2 switch ports and virtual interfaces that are created in software and are very similar to VLAN interfaces. </a:t>
            </a:r>
          </a:p>
          <a:p>
            <a:pPr marL="285750" indent="-285750" algn="l">
              <a:buFont typeface="Arial" panose="020B0604020202020204" pitchFamily="34" charset="0"/>
              <a:buChar char="•"/>
            </a:pPr>
            <a:r>
              <a:rPr lang="en-US" sz="1400" dirty="0">
                <a:solidFill>
                  <a:srgbClr val="000000"/>
                </a:solidFill>
              </a:rPr>
              <a:t>Each physical port can support many APs and WLANs. </a:t>
            </a:r>
          </a:p>
          <a:p>
            <a:pPr marL="285750" indent="-285750" algn="l">
              <a:buFont typeface="Arial" panose="020B0604020202020204" pitchFamily="34" charset="0"/>
              <a:buChar char="•"/>
            </a:pPr>
            <a:r>
              <a:rPr lang="en-US" sz="1400" dirty="0">
                <a:solidFill>
                  <a:srgbClr val="000000"/>
                </a:solidFill>
              </a:rPr>
              <a:t>The ports on the WLC are essentially trunk ports that can carry traffic from multiple VLANs to a switch for distribution to multiple APs. </a:t>
            </a:r>
          </a:p>
          <a:p>
            <a:pPr marL="285750" indent="-285750" algn="l">
              <a:buFont typeface="Arial" panose="020B0604020202020204" pitchFamily="34" charset="0"/>
              <a:buChar char="•"/>
            </a:pPr>
            <a:r>
              <a:rPr lang="en-US" sz="1400" dirty="0">
                <a:solidFill>
                  <a:srgbClr val="000000"/>
                </a:solidFill>
              </a:rPr>
              <a:t>Each AP can support multiple WLANs.</a:t>
            </a:r>
          </a:p>
        </p:txBody>
      </p:sp>
      <p:pic>
        <p:nvPicPr>
          <p:cNvPr id="6" name="Picture 5">
            <a:extLst>
              <a:ext uri="{FF2B5EF4-FFF2-40B4-BE49-F238E27FC236}">
                <a16:creationId xmlns:a16="http://schemas.microsoft.com/office/drawing/2014/main" id="{F5F65757-2F06-46D8-ABE9-904E50DEB8A8}"/>
              </a:ext>
            </a:extLst>
          </p:cNvPr>
          <p:cNvPicPr>
            <a:picLocks noChangeAspect="1"/>
          </p:cNvPicPr>
          <p:nvPr/>
        </p:nvPicPr>
        <p:blipFill>
          <a:blip r:embed="rId3"/>
          <a:stretch>
            <a:fillRect/>
          </a:stretch>
        </p:blipFill>
        <p:spPr>
          <a:xfrm>
            <a:off x="1530817" y="2833008"/>
            <a:ext cx="6286500" cy="2105025"/>
          </a:xfrm>
          <a:prstGeom prst="rect">
            <a:avLst/>
          </a:prstGeom>
        </p:spPr>
      </p:pic>
    </p:spTree>
    <p:extLst>
      <p:ext uri="{BB962C8B-B14F-4D97-AF65-F5344CB8AC3E}">
        <p14:creationId xmlns:p14="http://schemas.microsoft.com/office/powerpoint/2010/main" val="328672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31971" y="1123723"/>
            <a:ext cx="8280057" cy="3689897"/>
          </a:xfrm>
        </p:spPr>
        <p:txBody>
          <a:bodyPr/>
          <a:lstStyle/>
          <a:p>
            <a:pPr marL="0" indent="0" algn="l"/>
            <a:r>
              <a:rPr lang="en-US" sz="1600" dirty="0">
                <a:solidFill>
                  <a:srgbClr val="000000"/>
                </a:solidFill>
              </a:rPr>
              <a:t>Basic WLAN configuration on the WLC includes the following steps:</a:t>
            </a:r>
          </a:p>
          <a:p>
            <a:pPr marL="457200" indent="-457200" algn="l">
              <a:buFont typeface="+mj-lt"/>
              <a:buAutoNum type="arabicPeriod"/>
            </a:pPr>
            <a:r>
              <a:rPr lang="en-US" sz="1400" dirty="0">
                <a:solidFill>
                  <a:srgbClr val="000000"/>
                </a:solidFill>
              </a:rPr>
              <a:t>Create the WLAN</a:t>
            </a:r>
          </a:p>
          <a:p>
            <a:pPr marL="457200" indent="-457200" algn="l">
              <a:buFont typeface="+mj-lt"/>
              <a:buAutoNum type="arabicPeriod"/>
            </a:pPr>
            <a:r>
              <a:rPr lang="en-US" sz="1400" dirty="0">
                <a:solidFill>
                  <a:srgbClr val="000000"/>
                </a:solidFill>
              </a:rPr>
              <a:t>Apply and Enable the WLAN</a:t>
            </a:r>
          </a:p>
          <a:p>
            <a:pPr marL="457200" indent="-457200" algn="l">
              <a:buFont typeface="+mj-lt"/>
              <a:buAutoNum type="arabicPeriod"/>
            </a:pPr>
            <a:r>
              <a:rPr lang="en-US" sz="1400" dirty="0">
                <a:solidFill>
                  <a:srgbClr val="000000"/>
                </a:solidFill>
              </a:rPr>
              <a:t>Select the Interface</a:t>
            </a:r>
          </a:p>
          <a:p>
            <a:pPr marL="457200" indent="-457200" algn="l">
              <a:buFont typeface="+mj-lt"/>
              <a:buAutoNum type="arabicPeriod"/>
            </a:pPr>
            <a:r>
              <a:rPr lang="en-US" sz="1400" dirty="0">
                <a:solidFill>
                  <a:srgbClr val="000000"/>
                </a:solidFill>
              </a:rPr>
              <a:t>Secure the WLAN</a:t>
            </a:r>
          </a:p>
          <a:p>
            <a:pPr marL="457200" indent="-457200" algn="l">
              <a:buFont typeface="+mj-lt"/>
              <a:buAutoNum type="arabicPeriod"/>
            </a:pPr>
            <a:r>
              <a:rPr lang="en-US" sz="1400" dirty="0">
                <a:solidFill>
                  <a:srgbClr val="000000"/>
                </a:solidFill>
              </a:rPr>
              <a:t>Verify the WLAN is Operational</a:t>
            </a:r>
          </a:p>
          <a:p>
            <a:pPr marL="457200" indent="-457200" algn="l">
              <a:buFont typeface="+mj-lt"/>
              <a:buAutoNum type="arabicPeriod"/>
            </a:pPr>
            <a:r>
              <a:rPr lang="en-US" sz="1400" dirty="0">
                <a:solidFill>
                  <a:srgbClr val="000000"/>
                </a:solidFill>
              </a:rPr>
              <a:t>Monitor the WLAN</a:t>
            </a:r>
          </a:p>
          <a:p>
            <a:pPr marL="457200" indent="-457200" algn="l">
              <a:buFont typeface="+mj-lt"/>
              <a:buAutoNum type="arabicPeriod"/>
            </a:pPr>
            <a:r>
              <a:rPr lang="en-US" sz="1400" dirty="0">
                <a:solidFill>
                  <a:srgbClr val="000000"/>
                </a:solidFill>
              </a:rPr>
              <a:t>View Wireless Client Information</a:t>
            </a:r>
          </a:p>
          <a:p>
            <a:pPr marL="457200" indent="-457200" algn="l">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39934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39036" y="941579"/>
            <a:ext cx="3635865" cy="1025245"/>
          </a:xfrm>
        </p:spPr>
        <p:txBody>
          <a:bodyPr/>
          <a:lstStyle/>
          <a:p>
            <a:pPr marL="342900" indent="-342900" algn="l">
              <a:buAutoNum type="arabicPeriod"/>
            </a:pPr>
            <a:r>
              <a:rPr lang="en-US" sz="1600" b="1" dirty="0">
                <a:solidFill>
                  <a:srgbClr val="000000"/>
                </a:solidFill>
              </a:rPr>
              <a:t>Create the WLAN: </a:t>
            </a:r>
            <a:r>
              <a:rPr lang="en-US" sz="1600" dirty="0">
                <a:solidFill>
                  <a:srgbClr val="000000"/>
                </a:solidFill>
              </a:rPr>
              <a:t>In the figure, a new WLAN with an SSID name  </a:t>
            </a:r>
            <a:r>
              <a:rPr lang="en-US" sz="1600" b="1" dirty="0" err="1">
                <a:solidFill>
                  <a:srgbClr val="000000"/>
                </a:solidFill>
              </a:rPr>
              <a:t>Wireless_LAN</a:t>
            </a:r>
            <a:r>
              <a:rPr lang="en-US" sz="1600" b="1" dirty="0">
                <a:solidFill>
                  <a:srgbClr val="000000"/>
                </a:solidFill>
              </a:rPr>
              <a:t> </a:t>
            </a:r>
            <a:r>
              <a:rPr lang="en-US" sz="1600" dirty="0">
                <a:solidFill>
                  <a:srgbClr val="000000"/>
                </a:solidFill>
              </a:rPr>
              <a:t>is created.</a:t>
            </a: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Font typeface="Arial"/>
              <a:buAutoNum type="arabicPeriod"/>
            </a:pPr>
            <a:r>
              <a:rPr lang="en-US" sz="1600" b="1" dirty="0">
                <a:solidFill>
                  <a:srgbClr val="000000"/>
                </a:solidFill>
              </a:rPr>
              <a:t>Apply and Enable the WLAN: </a:t>
            </a:r>
            <a:r>
              <a:rPr lang="en-US" sz="1600" dirty="0">
                <a:solidFill>
                  <a:srgbClr val="000000"/>
                </a:solidFill>
              </a:rPr>
              <a:t>Next the WLAN is enabled the WLAN settings are configured.</a:t>
            </a:r>
          </a:p>
          <a:p>
            <a:pPr marL="342900" indent="-342900" algn="l">
              <a:buAutoNum type="arabicPeriod"/>
            </a:pPr>
            <a:endParaRPr lang="en-US" sz="1600" dirty="0">
              <a:solidFill>
                <a:srgbClr val="000000"/>
              </a:solidFill>
            </a:endParaRP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C28EEE54-4C0B-4265-9064-59F544BEB863}"/>
              </a:ext>
            </a:extLst>
          </p:cNvPr>
          <p:cNvPicPr>
            <a:picLocks noChangeAspect="1"/>
          </p:cNvPicPr>
          <p:nvPr/>
        </p:nvPicPr>
        <p:blipFill>
          <a:blip r:embed="rId3"/>
          <a:stretch>
            <a:fillRect/>
          </a:stretch>
        </p:blipFill>
        <p:spPr>
          <a:xfrm>
            <a:off x="4178665" y="666572"/>
            <a:ext cx="4845147" cy="1237811"/>
          </a:xfrm>
          <a:prstGeom prst="rect">
            <a:avLst/>
          </a:prstGeom>
        </p:spPr>
      </p:pic>
      <p:pic>
        <p:nvPicPr>
          <p:cNvPr id="5" name="Picture 4">
            <a:extLst>
              <a:ext uri="{FF2B5EF4-FFF2-40B4-BE49-F238E27FC236}">
                <a16:creationId xmlns:a16="http://schemas.microsoft.com/office/drawing/2014/main" id="{AF505D17-A729-4F39-BB42-1B357A0C1D12}"/>
              </a:ext>
            </a:extLst>
          </p:cNvPr>
          <p:cNvPicPr>
            <a:picLocks noChangeAspect="1"/>
          </p:cNvPicPr>
          <p:nvPr/>
        </p:nvPicPr>
        <p:blipFill>
          <a:blip r:embed="rId4"/>
          <a:stretch>
            <a:fillRect/>
          </a:stretch>
        </p:blipFill>
        <p:spPr>
          <a:xfrm>
            <a:off x="4178666" y="2176566"/>
            <a:ext cx="4829847" cy="2417851"/>
          </a:xfrm>
          <a:prstGeom prst="rect">
            <a:avLst/>
          </a:prstGeom>
        </p:spPr>
      </p:pic>
    </p:spTree>
    <p:extLst>
      <p:ext uri="{BB962C8B-B14F-4D97-AF65-F5344CB8AC3E}">
        <p14:creationId xmlns:p14="http://schemas.microsoft.com/office/powerpoint/2010/main" val="27239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3" y="731837"/>
            <a:ext cx="3510860" cy="4147811"/>
          </a:xfrm>
        </p:spPr>
        <p:txBody>
          <a:bodyPr/>
          <a:lstStyle/>
          <a:p>
            <a:pPr marL="342900" indent="-342900" algn="just">
              <a:buFont typeface="+mj-lt"/>
              <a:buAutoNum type="arabicPeriod" startAt="3"/>
            </a:pPr>
            <a:r>
              <a:rPr lang="en-US" sz="1600" b="1" dirty="0">
                <a:solidFill>
                  <a:srgbClr val="000000"/>
                </a:solidFill>
              </a:rPr>
              <a:t>Select the Interface: </a:t>
            </a:r>
            <a:r>
              <a:rPr lang="en-US" sz="1600" dirty="0">
                <a:solidFill>
                  <a:srgbClr val="000000"/>
                </a:solidFill>
              </a:rPr>
              <a:t>The interface that will carry the WLAN traffic must be selected.</a:t>
            </a:r>
          </a:p>
          <a:p>
            <a:pPr marL="342900" indent="-342900" algn="just">
              <a:buFont typeface="+mj-lt"/>
              <a:buAutoNum type="arabicPeriod" startAt="3"/>
            </a:pPr>
            <a:endParaRPr lang="en-US" sz="1600" dirty="0">
              <a:solidFill>
                <a:srgbClr val="000000"/>
              </a:solidFill>
            </a:endParaRPr>
          </a:p>
          <a:p>
            <a:pPr marL="342900" indent="-342900" algn="just">
              <a:buFont typeface="+mj-lt"/>
              <a:buAutoNum type="arabicPeriod" startAt="3"/>
            </a:pPr>
            <a:endParaRPr lang="en-US" sz="1600" dirty="0">
              <a:solidFill>
                <a:srgbClr val="000000"/>
              </a:solidFill>
            </a:endParaRPr>
          </a:p>
          <a:p>
            <a:pPr marL="342900" indent="-342900" algn="just">
              <a:buFont typeface="+mj-lt"/>
              <a:buAutoNum type="arabicPeriod" startAt="3"/>
            </a:pPr>
            <a:endParaRPr lang="en-US" sz="1600" dirty="0">
              <a:solidFill>
                <a:srgbClr val="000000"/>
              </a:solidFill>
            </a:endParaRPr>
          </a:p>
          <a:p>
            <a:pPr marL="342900" indent="-342900" algn="just">
              <a:buFont typeface="+mj-lt"/>
              <a:buAutoNum type="arabicPeriod" startAt="3"/>
            </a:pPr>
            <a:endParaRPr lang="en-CA" sz="1600" b="1" dirty="0">
              <a:solidFill>
                <a:srgbClr val="000000"/>
              </a:solidFill>
            </a:endParaRPr>
          </a:p>
          <a:p>
            <a:pPr marL="342900" indent="-342900" algn="just">
              <a:buFont typeface="+mj-lt"/>
              <a:buAutoNum type="arabicPeriod" startAt="3"/>
            </a:pPr>
            <a:r>
              <a:rPr lang="en-CA" sz="1600" b="1" dirty="0">
                <a:solidFill>
                  <a:srgbClr val="000000"/>
                </a:solidFill>
              </a:rPr>
              <a:t>Secure the WLAN</a:t>
            </a:r>
            <a:r>
              <a:rPr lang="en-CA" sz="1600" dirty="0">
                <a:solidFill>
                  <a:srgbClr val="000000"/>
                </a:solidFill>
              </a:rPr>
              <a:t>: The Security tab is used to access all the available options for securing the LAN. </a:t>
            </a:r>
            <a:endParaRPr lang="en-US" sz="1600" dirty="0">
              <a:solidFill>
                <a:srgbClr val="000000"/>
              </a:solidFill>
            </a:endParaRPr>
          </a:p>
        </p:txBody>
      </p:sp>
      <p:pic>
        <p:nvPicPr>
          <p:cNvPr id="7" name="Picture 6">
            <a:extLst>
              <a:ext uri="{FF2B5EF4-FFF2-40B4-BE49-F238E27FC236}">
                <a16:creationId xmlns:a16="http://schemas.microsoft.com/office/drawing/2014/main" id="{2E6769B0-F746-42F9-A2A2-BCBF7C8DC85A}"/>
              </a:ext>
            </a:extLst>
          </p:cNvPr>
          <p:cNvPicPr>
            <a:picLocks noChangeAspect="1"/>
          </p:cNvPicPr>
          <p:nvPr/>
        </p:nvPicPr>
        <p:blipFill>
          <a:blip r:embed="rId3"/>
          <a:stretch>
            <a:fillRect/>
          </a:stretch>
        </p:blipFill>
        <p:spPr>
          <a:xfrm>
            <a:off x="4410110" y="2805392"/>
            <a:ext cx="4650762" cy="1906646"/>
          </a:xfrm>
          <a:prstGeom prst="rect">
            <a:avLst/>
          </a:prstGeom>
        </p:spPr>
      </p:pic>
      <p:pic>
        <p:nvPicPr>
          <p:cNvPr id="8" name="Picture 7">
            <a:extLst>
              <a:ext uri="{FF2B5EF4-FFF2-40B4-BE49-F238E27FC236}">
                <a16:creationId xmlns:a16="http://schemas.microsoft.com/office/drawing/2014/main" id="{A7E2A1CF-0080-43B8-AA5F-BFF2164771D7}"/>
              </a:ext>
            </a:extLst>
          </p:cNvPr>
          <p:cNvPicPr>
            <a:picLocks noChangeAspect="1"/>
          </p:cNvPicPr>
          <p:nvPr/>
        </p:nvPicPr>
        <p:blipFill>
          <a:blip r:embed="rId4"/>
          <a:stretch>
            <a:fillRect/>
          </a:stretch>
        </p:blipFill>
        <p:spPr>
          <a:xfrm>
            <a:off x="4409927" y="665394"/>
            <a:ext cx="4650945" cy="1912915"/>
          </a:xfrm>
          <a:prstGeom prst="rect">
            <a:avLst/>
          </a:prstGeom>
        </p:spPr>
      </p:pic>
    </p:spTree>
    <p:extLst>
      <p:ext uri="{BB962C8B-B14F-4D97-AF65-F5344CB8AC3E}">
        <p14:creationId xmlns:p14="http://schemas.microsoft.com/office/powerpoint/2010/main" val="309894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3109" cy="1677134"/>
          </a:xfrm>
        </p:spPr>
        <p:txBody>
          <a:bodyPr/>
          <a:lstStyle/>
          <a:p>
            <a:pPr marL="342900" indent="-342900" algn="just">
              <a:buFont typeface="+mj-lt"/>
              <a:buAutoNum type="arabicPeriod" startAt="5"/>
            </a:pPr>
            <a:r>
              <a:rPr lang="en-US" sz="1600" b="1" dirty="0">
                <a:solidFill>
                  <a:srgbClr val="000000"/>
                </a:solidFill>
              </a:rPr>
              <a:t>Verify the WLAN is Operational: </a:t>
            </a:r>
            <a:r>
              <a:rPr lang="en-US" sz="1600" dirty="0">
                <a:solidFill>
                  <a:srgbClr val="000000"/>
                </a:solidFill>
              </a:rPr>
              <a:t>The </a:t>
            </a:r>
            <a:r>
              <a:rPr lang="en-US" sz="1600" b="1" dirty="0">
                <a:solidFill>
                  <a:srgbClr val="000000"/>
                </a:solidFill>
              </a:rPr>
              <a:t>WLANs</a:t>
            </a:r>
            <a:r>
              <a:rPr lang="en-US" sz="1600" dirty="0">
                <a:solidFill>
                  <a:srgbClr val="000000"/>
                </a:solidFill>
              </a:rPr>
              <a:t> menu on the left is used to view the newly configured WLAN and its settings. </a:t>
            </a:r>
          </a:p>
          <a:p>
            <a:pPr marL="342900" indent="-342900" algn="just">
              <a:buFont typeface="+mj-lt"/>
              <a:buAutoNum type="arabicPeriod" startAt="5"/>
            </a:pPr>
            <a:endParaRPr lang="en-US" sz="1600" dirty="0">
              <a:solidFill>
                <a:srgbClr val="000000"/>
              </a:solidFill>
            </a:endParaRPr>
          </a:p>
          <a:p>
            <a:pPr marL="342900" indent="-342900" algn="just">
              <a:buFont typeface="+mj-lt"/>
              <a:buAutoNum type="arabicPeriod" startAt="5"/>
            </a:pPr>
            <a:r>
              <a:rPr lang="en-CA" sz="1600" b="1" dirty="0">
                <a:solidFill>
                  <a:srgbClr val="000000"/>
                </a:solidFill>
              </a:rPr>
              <a:t>Monitor the WLAN</a:t>
            </a:r>
            <a:r>
              <a:rPr lang="en-CA" sz="1600" dirty="0">
                <a:solidFill>
                  <a:srgbClr val="000000"/>
                </a:solidFill>
              </a:rPr>
              <a:t>: The </a:t>
            </a:r>
            <a:r>
              <a:rPr lang="en-CA" sz="1600" b="1" dirty="0">
                <a:solidFill>
                  <a:srgbClr val="000000"/>
                </a:solidFill>
              </a:rPr>
              <a:t>Monitor </a:t>
            </a:r>
            <a:r>
              <a:rPr lang="en-CA" sz="1600" dirty="0">
                <a:solidFill>
                  <a:srgbClr val="000000"/>
                </a:solidFill>
              </a:rPr>
              <a:t>tab is used to access the advanced </a:t>
            </a:r>
            <a:r>
              <a:rPr lang="en-CA" sz="1600" b="1" dirty="0">
                <a:solidFill>
                  <a:srgbClr val="000000"/>
                </a:solidFill>
              </a:rPr>
              <a:t>Summary </a:t>
            </a:r>
            <a:r>
              <a:rPr lang="en-CA" sz="1600" dirty="0">
                <a:solidFill>
                  <a:srgbClr val="000000"/>
                </a:solidFill>
              </a:rPr>
              <a:t>page and confirm that the </a:t>
            </a:r>
            <a:r>
              <a:rPr lang="en-CA" sz="1600" b="1" dirty="0" err="1">
                <a:solidFill>
                  <a:srgbClr val="000000"/>
                </a:solidFill>
              </a:rPr>
              <a:t>Wireless_LAN</a:t>
            </a:r>
            <a:r>
              <a:rPr lang="en-CA" sz="1600" dirty="0">
                <a:solidFill>
                  <a:srgbClr val="000000"/>
                </a:solidFill>
              </a:rPr>
              <a:t> now has one client using its services.</a:t>
            </a:r>
          </a:p>
          <a:p>
            <a:pPr marL="342900" indent="-342900" algn="just">
              <a:buFont typeface="+mj-lt"/>
              <a:buAutoNum type="arabicPeriod" startAt="5"/>
            </a:pPr>
            <a:endParaRPr lang="en-US" sz="1600" dirty="0">
              <a:solidFill>
                <a:srgbClr val="000000"/>
              </a:solidFill>
            </a:endParaRPr>
          </a:p>
          <a:p>
            <a:pPr marL="342900" indent="-342900" algn="just">
              <a:buFont typeface="+mj-lt"/>
              <a:buAutoNum type="arabicPeriod" startAt="5"/>
            </a:pPr>
            <a:endParaRPr lang="en-US" sz="1600" dirty="0">
              <a:solidFill>
                <a:srgbClr val="000000"/>
              </a:solidFill>
            </a:endParaRPr>
          </a:p>
        </p:txBody>
      </p:sp>
      <p:pic>
        <p:nvPicPr>
          <p:cNvPr id="6" name="Picture 5">
            <a:extLst>
              <a:ext uri="{FF2B5EF4-FFF2-40B4-BE49-F238E27FC236}">
                <a16:creationId xmlns:a16="http://schemas.microsoft.com/office/drawing/2014/main" id="{C00B29A0-5DF7-4449-AA90-AA93D40C5006}"/>
              </a:ext>
            </a:extLst>
          </p:cNvPr>
          <p:cNvPicPr>
            <a:picLocks noChangeAspect="1"/>
          </p:cNvPicPr>
          <p:nvPr/>
        </p:nvPicPr>
        <p:blipFill>
          <a:blip r:embed="rId3"/>
          <a:stretch>
            <a:fillRect/>
          </a:stretch>
        </p:blipFill>
        <p:spPr>
          <a:xfrm>
            <a:off x="4409928" y="665394"/>
            <a:ext cx="4603443" cy="934806"/>
          </a:xfrm>
          <a:prstGeom prst="rect">
            <a:avLst/>
          </a:prstGeom>
        </p:spPr>
      </p:pic>
      <p:pic>
        <p:nvPicPr>
          <p:cNvPr id="7" name="Picture 6">
            <a:extLst>
              <a:ext uri="{FF2B5EF4-FFF2-40B4-BE49-F238E27FC236}">
                <a16:creationId xmlns:a16="http://schemas.microsoft.com/office/drawing/2014/main" id="{ABD1C815-9D36-4AB9-94A3-EA964C676B91}"/>
              </a:ext>
            </a:extLst>
          </p:cNvPr>
          <p:cNvPicPr>
            <a:picLocks noChangeAspect="1"/>
          </p:cNvPicPr>
          <p:nvPr/>
        </p:nvPicPr>
        <p:blipFill>
          <a:blip r:embed="rId4"/>
          <a:stretch>
            <a:fillRect/>
          </a:stretch>
        </p:blipFill>
        <p:spPr>
          <a:xfrm>
            <a:off x="4409928" y="2144997"/>
            <a:ext cx="4603443" cy="1921516"/>
          </a:xfrm>
          <a:prstGeom prst="rect">
            <a:avLst/>
          </a:prstGeom>
        </p:spPr>
      </p:pic>
    </p:spTree>
    <p:extLst>
      <p:ext uri="{BB962C8B-B14F-4D97-AF65-F5344CB8AC3E}">
        <p14:creationId xmlns:p14="http://schemas.microsoft.com/office/powerpoint/2010/main" val="297635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545914" y="1434983"/>
            <a:ext cx="3764829" cy="2273534"/>
          </a:xfrm>
        </p:spPr>
        <p:txBody>
          <a:bodyPr/>
          <a:lstStyle/>
          <a:p>
            <a:pPr marL="342900" indent="-342900" algn="just">
              <a:buFont typeface="+mj-lt"/>
              <a:buAutoNum type="arabicPeriod" startAt="7"/>
            </a:pPr>
            <a:r>
              <a:rPr lang="en-US" sz="1600" b="1" dirty="0">
                <a:solidFill>
                  <a:srgbClr val="000000"/>
                </a:solidFill>
              </a:rPr>
              <a:t>View Wireless Client Details: </a:t>
            </a:r>
            <a:r>
              <a:rPr lang="en-US" sz="1600" dirty="0">
                <a:solidFill>
                  <a:srgbClr val="000000"/>
                </a:solidFill>
              </a:rPr>
              <a:t>Click </a:t>
            </a:r>
            <a:r>
              <a:rPr lang="en-US" sz="1600" b="1" dirty="0">
                <a:solidFill>
                  <a:srgbClr val="000000"/>
                </a:solidFill>
              </a:rPr>
              <a:t>Clients</a:t>
            </a:r>
            <a:r>
              <a:rPr lang="en-US" sz="1600" dirty="0">
                <a:solidFill>
                  <a:srgbClr val="000000"/>
                </a:solidFill>
              </a:rPr>
              <a:t> in the left menu to view more information about the clients connected to the WLAN.</a:t>
            </a:r>
          </a:p>
        </p:txBody>
      </p:sp>
      <p:pic>
        <p:nvPicPr>
          <p:cNvPr id="5" name="Picture 4">
            <a:extLst>
              <a:ext uri="{FF2B5EF4-FFF2-40B4-BE49-F238E27FC236}">
                <a16:creationId xmlns:a16="http://schemas.microsoft.com/office/drawing/2014/main" id="{54FE627E-D7DC-4552-85E4-183A564373DE}"/>
              </a:ext>
            </a:extLst>
          </p:cNvPr>
          <p:cNvPicPr>
            <a:picLocks noChangeAspect="1"/>
          </p:cNvPicPr>
          <p:nvPr/>
        </p:nvPicPr>
        <p:blipFill>
          <a:blip r:embed="rId3"/>
          <a:stretch>
            <a:fillRect/>
          </a:stretch>
        </p:blipFill>
        <p:spPr>
          <a:xfrm>
            <a:off x="4572000" y="1391562"/>
            <a:ext cx="4343399" cy="954084"/>
          </a:xfrm>
          <a:prstGeom prst="rect">
            <a:avLst/>
          </a:prstGeom>
        </p:spPr>
      </p:pic>
    </p:spTree>
    <p:extLst>
      <p:ext uri="{BB962C8B-B14F-4D97-AF65-F5344CB8AC3E}">
        <p14:creationId xmlns:p14="http://schemas.microsoft.com/office/powerpoint/2010/main" val="26117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785" y="0"/>
            <a:ext cx="7042150" cy="857250"/>
          </a:xfrm>
        </p:spPr>
        <p:txBody>
          <a:bodyPr/>
          <a:lstStyle/>
          <a:p>
            <a:r>
              <a:rPr lang="en-US" altLang="en-US" b="1" u="sng" dirty="0">
                <a:solidFill>
                  <a:schemeClr val="accent6">
                    <a:lumMod val="75000"/>
                  </a:schemeClr>
                </a:solidFill>
                <a:latin typeface="Century Gothic" panose="020B0502020202020204" pitchFamily="34" charset="0"/>
                <a:cs typeface="Arial" panose="020B0604020202020204" pitchFamily="34" charset="0"/>
              </a:rPr>
              <a:t>Key Terms You Must Be Able To Use</a:t>
            </a:r>
            <a:endParaRPr lang="en-US" dirty="0">
              <a:solidFill>
                <a:schemeClr val="accent6">
                  <a:lumMod val="75000"/>
                </a:schemeClr>
              </a:solidFill>
              <a:latin typeface="Century Gothic" panose="020B0502020202020204" pitchFamily="34" charset="0"/>
            </a:endParaRPr>
          </a:p>
        </p:txBody>
      </p:sp>
      <p:sp>
        <p:nvSpPr>
          <p:cNvPr id="3" name="Content Placeholder 2"/>
          <p:cNvSpPr>
            <a:spLocks noGrp="1"/>
          </p:cNvSpPr>
          <p:nvPr>
            <p:ph idx="1"/>
          </p:nvPr>
        </p:nvSpPr>
        <p:spPr>
          <a:xfrm>
            <a:off x="416009" y="972815"/>
            <a:ext cx="7042150" cy="3394472"/>
          </a:xfrm>
        </p:spPr>
        <p:txBody>
          <a:bodyPr/>
          <a:lstStyle/>
          <a:p>
            <a:pPr algn="just"/>
            <a:r>
              <a:rPr lang="en-US" altLang="en-US" sz="1500" b="1" dirty="0">
                <a:latin typeface="Century Gothic" panose="020B0502020202020204" pitchFamily="34" charset="0"/>
              </a:rPr>
              <a:t>If you have mastered this topic, </a:t>
            </a:r>
            <a:r>
              <a:rPr lang="en-US" altLang="en-US" sz="1500" b="1" dirty="0">
                <a:solidFill>
                  <a:srgbClr val="990000"/>
                </a:solidFill>
                <a:latin typeface="Century Gothic" panose="020B0502020202020204" pitchFamily="34" charset="0"/>
              </a:rPr>
              <a:t>you should be able to use the following terms correctly in your assignments and exams</a:t>
            </a:r>
            <a:r>
              <a:rPr lang="en-US" altLang="en-US" sz="1500" b="1" dirty="0">
                <a:latin typeface="Century Gothic" panose="020B0502020202020204" pitchFamily="34" charset="0"/>
              </a:rPr>
              <a:t>:</a:t>
            </a:r>
          </a:p>
          <a:p>
            <a:endParaRPr lang="en-US" dirty="0"/>
          </a:p>
        </p:txBody>
      </p:sp>
      <p:sp>
        <p:nvSpPr>
          <p:cNvPr id="4" name="Footer Placeholder 3"/>
          <p:cNvSpPr>
            <a:spLocks noGrp="1"/>
          </p:cNvSpPr>
          <p:nvPr>
            <p:ph type="ftr"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Slide ‹</a:t>
            </a:r>
            <a:fld id="{8C1754EE-C916-46B9-8AE9-DC16FB141BD6}" type="slidenum">
              <a:rPr kumimoji="0" lang="en-GB" sz="6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4</a:t>
            </a:fld>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 of 9</a:t>
            </a:r>
          </a:p>
        </p:txBody>
      </p:sp>
      <p:sp>
        <p:nvSpPr>
          <p:cNvPr id="7" name="Content Placeholder 2">
            <a:extLst>
              <a:ext uri="{FF2B5EF4-FFF2-40B4-BE49-F238E27FC236}">
                <a16:creationId xmlns:a16="http://schemas.microsoft.com/office/drawing/2014/main" id="{3F90B1D2-14FA-44F2-BBDE-FB94A41C39DE}"/>
              </a:ext>
            </a:extLst>
          </p:cNvPr>
          <p:cNvSpPr txBox="1">
            <a:spLocks/>
          </p:cNvSpPr>
          <p:nvPr/>
        </p:nvSpPr>
        <p:spPr bwMode="auto">
          <a:xfrm>
            <a:off x="855023" y="1580607"/>
            <a:ext cx="3716977" cy="2397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WPAN</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WLAN</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WMAN</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WWAN</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Bluetooth</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802.11</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Electromagnetic spectrum</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ITU, IEEE</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Lightweight AP (LAP)</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Lightweight Access Point Protocol (LWAPP)</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Wireless LAN Controller (WLAC)</a:t>
            </a:r>
          </a:p>
          <a:p>
            <a:pPr marL="257175" marR="0" lvl="0" indent="-257175"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SSID</a:t>
            </a:r>
          </a:p>
        </p:txBody>
      </p:sp>
      <p:sp>
        <p:nvSpPr>
          <p:cNvPr id="5" name="Content Placeholder 2">
            <a:extLst>
              <a:ext uri="{FF2B5EF4-FFF2-40B4-BE49-F238E27FC236}">
                <a16:creationId xmlns:a16="http://schemas.microsoft.com/office/drawing/2014/main" id="{CDE65C83-40B4-42DC-87D5-18100BBB5705}"/>
              </a:ext>
            </a:extLst>
          </p:cNvPr>
          <p:cNvSpPr txBox="1">
            <a:spLocks/>
          </p:cNvSpPr>
          <p:nvPr/>
        </p:nvSpPr>
        <p:spPr bwMode="auto">
          <a:xfrm>
            <a:off x="5139159" y="1714940"/>
            <a:ext cx="2812704" cy="2397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257175" marR="0" lvl="0" indent="-257175"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Autonomous AP</a:t>
            </a:r>
          </a:p>
          <a:p>
            <a:pPr marL="257175" marR="0" lvl="0" indent="-257175"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Controller-based AP</a:t>
            </a:r>
          </a:p>
          <a:p>
            <a:pPr marL="257175" marR="0" lvl="0" indent="-257175"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Omni directional antenna</a:t>
            </a:r>
          </a:p>
          <a:p>
            <a:pPr marL="257175" marR="0" lvl="0" indent="-257175"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Directional antenna</a:t>
            </a:r>
          </a:p>
          <a:p>
            <a:pPr marL="257175" marR="0" lvl="0" indent="-257175"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MIMO antenna</a:t>
            </a:r>
          </a:p>
          <a:p>
            <a:pPr marL="257175" marR="0" lvl="0" indent="-257175"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Ad hoc mode</a:t>
            </a:r>
          </a:p>
          <a:p>
            <a:pPr marL="257175" marR="0" lvl="0" indent="-257175"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Infrastructure mode</a:t>
            </a:r>
          </a:p>
          <a:p>
            <a:pPr marL="257175" marR="0" lvl="0" indent="-257175" algn="just" defTabSz="914400" rtl="0" eaLnBrk="1" fontAlgn="base" latinLnBrk="0" hangingPunct="1">
              <a:lnSpc>
                <a:spcPct val="100000"/>
              </a:lnSpc>
              <a:spcBef>
                <a:spcPts val="0"/>
              </a:spcBef>
              <a:spcAft>
                <a:spcPts val="0"/>
              </a:spcAft>
              <a:buClrTx/>
              <a:buSzTx/>
              <a:buFontTx/>
              <a:buChar char="•"/>
              <a:tabLst/>
              <a:defRPr/>
            </a:pPr>
            <a:endParaRPr kumimoji="0" lang="en-US" sz="11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60761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Packet Tracer – Configure a Basic WLAN on the WLC</a:t>
            </a:r>
          </a:p>
        </p:txBody>
      </p:sp>
      <p:sp>
        <p:nvSpPr>
          <p:cNvPr id="6" name="Content Placeholder 5">
            <a:extLst>
              <a:ext uri="{FF2B5EF4-FFF2-40B4-BE49-F238E27FC236}">
                <a16:creationId xmlns:a16="http://schemas.microsoft.com/office/drawing/2014/main" id="{672A704A-64B1-4FAD-BDDF-E59F440CA66D}"/>
              </a:ext>
            </a:extLst>
          </p:cNvPr>
          <p:cNvSpPr>
            <a:spLocks noGrp="1"/>
          </p:cNvSpPr>
          <p:nvPr>
            <p:ph idx="1"/>
          </p:nvPr>
        </p:nvSpPr>
        <p:spPr>
          <a:xfrm>
            <a:off x="431971" y="1453603"/>
            <a:ext cx="8280057" cy="3689897"/>
          </a:xfrm>
        </p:spPr>
        <p:txBody>
          <a:bodyPr/>
          <a:lstStyle/>
          <a:p>
            <a:pPr marL="0" indent="0" algn="just"/>
            <a:r>
              <a:rPr lang="en-CA" sz="1600" dirty="0">
                <a:solidFill>
                  <a:srgbClr val="000000"/>
                </a:solidFill>
              </a:rPr>
              <a:t>In this lab, you will explore some of the features of a wireless LAN controller. </a:t>
            </a:r>
          </a:p>
          <a:p>
            <a:pPr marL="285750" indent="-285750" algn="just">
              <a:buFont typeface="Arial" panose="020B0604020202020204" pitchFamily="34" charset="0"/>
              <a:buChar char="•"/>
            </a:pPr>
            <a:r>
              <a:rPr lang="en-CA" sz="1400" dirty="0">
                <a:solidFill>
                  <a:srgbClr val="000000"/>
                </a:solidFill>
              </a:rPr>
              <a:t>You will create a new WLAN on the controller and implement security on that LAN. </a:t>
            </a:r>
          </a:p>
          <a:p>
            <a:pPr marL="285750" indent="-285750" algn="just">
              <a:buFont typeface="Arial" panose="020B0604020202020204" pitchFamily="34" charset="0"/>
              <a:buChar char="•"/>
            </a:pPr>
            <a:r>
              <a:rPr lang="en-CA" sz="1400" dirty="0">
                <a:solidFill>
                  <a:srgbClr val="000000"/>
                </a:solidFill>
              </a:rPr>
              <a:t>Then you will configure a wireless host to connect to the new WLAN through an AP that is under the control of the WLC. </a:t>
            </a:r>
          </a:p>
          <a:p>
            <a:pPr marL="285750" indent="-285750" algn="just">
              <a:buFont typeface="Arial" panose="020B0604020202020204" pitchFamily="34" charset="0"/>
              <a:buChar char="•"/>
            </a:pPr>
            <a:r>
              <a:rPr lang="en-CA" sz="1400" dirty="0">
                <a:solidFill>
                  <a:srgbClr val="000000"/>
                </a:solidFill>
              </a:rPr>
              <a:t>Finally, you will verify connectivity.</a:t>
            </a:r>
            <a:endParaRPr lang="en-US" sz="1400" dirty="0">
              <a:solidFill>
                <a:srgbClr val="000000"/>
              </a:solidFill>
            </a:endParaRPr>
          </a:p>
        </p:txBody>
      </p:sp>
    </p:spTree>
    <p:extLst>
      <p:ext uri="{BB962C8B-B14F-4D97-AF65-F5344CB8AC3E}">
        <p14:creationId xmlns:p14="http://schemas.microsoft.com/office/powerpoint/2010/main" val="75496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Configure a WPA2 Enterprise WLAN on the WLC</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Define an SNMP and RADIUS Server on the WLC</a:t>
            </a:r>
          </a:p>
        </p:txBody>
      </p:sp>
      <p:sp>
        <p:nvSpPr>
          <p:cNvPr id="5" name="Content Placeholder 4">
            <a:extLst>
              <a:ext uri="{FF2B5EF4-FFF2-40B4-BE49-F238E27FC236}">
                <a16:creationId xmlns:a16="http://schemas.microsoft.com/office/drawing/2014/main" id="{B0674CD1-43A6-4491-8658-C8969872C355}"/>
              </a:ext>
            </a:extLst>
          </p:cNvPr>
          <p:cNvSpPr>
            <a:spLocks noGrp="1"/>
          </p:cNvSpPr>
          <p:nvPr>
            <p:ph idx="1"/>
          </p:nvPr>
        </p:nvSpPr>
        <p:spPr>
          <a:xfrm>
            <a:off x="534039" y="1254352"/>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Configure the WLAN controller to send SNMP traps to an external server</a:t>
            </a:r>
          </a:p>
          <a:p>
            <a:pPr marL="342900" indent="-342900" algn="l">
              <a:buFont typeface="Arial" panose="020B0604020202020204" pitchFamily="34" charset="0"/>
              <a:buChar char="•"/>
            </a:pPr>
            <a:r>
              <a:rPr lang="en-US" sz="1400" dirty="0">
                <a:solidFill>
                  <a:srgbClr val="000000"/>
                </a:solidFill>
              </a:rPr>
              <a:t>Configure the WLAN controller to use an external RADIUS server to authenticate WLAN users</a:t>
            </a:r>
          </a:p>
          <a:p>
            <a:pPr marL="342900" indent="-342900" algn="l">
              <a:buFont typeface="Arial" panose="020B0604020202020204" pitchFamily="34" charset="0"/>
              <a:buChar char="•"/>
            </a:pPr>
            <a:r>
              <a:rPr lang="en-US" sz="1400" dirty="0">
                <a:solidFill>
                  <a:srgbClr val="000000"/>
                </a:solidFill>
              </a:rPr>
              <a:t>Verify connectivity with the RADIUS server</a:t>
            </a:r>
          </a:p>
        </p:txBody>
      </p:sp>
    </p:spTree>
    <p:extLst>
      <p:ext uri="{BB962C8B-B14F-4D97-AF65-F5344CB8AC3E}">
        <p14:creationId xmlns:p14="http://schemas.microsoft.com/office/powerpoint/2010/main" val="42154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SNMP and RADIUS</a:t>
            </a:r>
          </a:p>
        </p:txBody>
      </p:sp>
      <p:sp>
        <p:nvSpPr>
          <p:cNvPr id="4" name="Content Placeholder 3">
            <a:extLst>
              <a:ext uri="{FF2B5EF4-FFF2-40B4-BE49-F238E27FC236}">
                <a16:creationId xmlns:a16="http://schemas.microsoft.com/office/drawing/2014/main" id="{BEF55340-1EB9-4F11-BE23-8C3B36E3AE12}"/>
              </a:ext>
            </a:extLst>
          </p:cNvPr>
          <p:cNvSpPr>
            <a:spLocks noGrp="1"/>
          </p:cNvSpPr>
          <p:nvPr>
            <p:ph idx="1"/>
          </p:nvPr>
        </p:nvSpPr>
        <p:spPr>
          <a:xfrm>
            <a:off x="415285" y="819987"/>
            <a:ext cx="4885614" cy="3689897"/>
          </a:xfrm>
        </p:spPr>
        <p:txBody>
          <a:bodyPr/>
          <a:lstStyle/>
          <a:p>
            <a:pPr marL="0" indent="0" algn="just"/>
            <a:r>
              <a:rPr lang="en-US" sz="1500" dirty="0">
                <a:solidFill>
                  <a:srgbClr val="000000"/>
                </a:solidFill>
              </a:rPr>
              <a:t>PC-A is running Simple Network Management Protocol (SNMP) and Remote Authentication Dial-In User Service (RADIUS) server software. </a:t>
            </a:r>
          </a:p>
          <a:p>
            <a:pPr marL="342900" indent="-342900" algn="just">
              <a:buFont typeface="Arial" panose="020B0604020202020204" pitchFamily="34" charset="0"/>
              <a:buChar char="•"/>
            </a:pPr>
            <a:r>
              <a:rPr lang="en-US" sz="1400" dirty="0">
                <a:solidFill>
                  <a:srgbClr val="000000"/>
                </a:solidFill>
              </a:rPr>
              <a:t>The network administrator wants the WLC to forward all SNMP log messages (i.e., traps) to the SNMP server.</a:t>
            </a:r>
          </a:p>
          <a:p>
            <a:pPr marL="342900" indent="-342900" algn="just">
              <a:buFont typeface="Arial" panose="020B0604020202020204" pitchFamily="34" charset="0"/>
              <a:buChar char="•"/>
            </a:pPr>
            <a:r>
              <a:rPr lang="en-US" sz="1400" dirty="0">
                <a:solidFill>
                  <a:srgbClr val="000000"/>
                </a:solidFill>
              </a:rPr>
              <a:t>The network administrator wants to use a RADIUS server for authentication, authorization, and accounting (AAA) services. </a:t>
            </a:r>
          </a:p>
          <a:p>
            <a:pPr marL="342900" indent="-342900" algn="just">
              <a:buFont typeface="Arial" panose="020B0604020202020204" pitchFamily="34" charset="0"/>
              <a:buChar char="•"/>
            </a:pPr>
            <a:r>
              <a:rPr lang="en-US" sz="1400" dirty="0">
                <a:solidFill>
                  <a:srgbClr val="000000"/>
                </a:solidFill>
              </a:rPr>
              <a:t>Users will enter their username and password credentials which will be verified by the RADIUS server. </a:t>
            </a:r>
          </a:p>
          <a:p>
            <a:pPr marL="342900" indent="-342900" algn="just">
              <a:buFont typeface="Arial" panose="020B0604020202020204" pitchFamily="34" charset="0"/>
              <a:buChar char="•"/>
            </a:pPr>
            <a:r>
              <a:rPr lang="en-US" sz="1400" dirty="0">
                <a:solidFill>
                  <a:srgbClr val="000000"/>
                </a:solidFill>
              </a:rPr>
              <a:t>The RADIUS server is required for WLANs that are using WPA2 Enterprise authentication.</a:t>
            </a:r>
          </a:p>
          <a:p>
            <a:pPr marL="73085" lvl="1" indent="0" algn="just">
              <a:buNone/>
            </a:pPr>
            <a:r>
              <a:rPr lang="en-US" b="1" dirty="0">
                <a:solidFill>
                  <a:srgbClr val="000000"/>
                </a:solidFill>
              </a:rPr>
              <a:t>Note</a:t>
            </a:r>
            <a:r>
              <a:rPr lang="en-US" dirty="0">
                <a:solidFill>
                  <a:srgbClr val="000000"/>
                </a:solidFill>
              </a:rPr>
              <a:t>: SNMP server and RADIUS server configuration is beyond the scope of this module.</a:t>
            </a:r>
          </a:p>
          <a:p>
            <a:pPr marL="342900" indent="-342900" algn="just">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31AE5712-3425-453F-B1F5-EFB63D52DF9E}"/>
              </a:ext>
            </a:extLst>
          </p:cNvPr>
          <p:cNvPicPr>
            <a:picLocks noChangeAspect="1"/>
          </p:cNvPicPr>
          <p:nvPr/>
        </p:nvPicPr>
        <p:blipFill>
          <a:blip r:embed="rId3"/>
          <a:stretch>
            <a:fillRect/>
          </a:stretch>
        </p:blipFill>
        <p:spPr>
          <a:xfrm>
            <a:off x="5459882" y="819987"/>
            <a:ext cx="3449030" cy="2572752"/>
          </a:xfrm>
          <a:prstGeom prst="rect">
            <a:avLst/>
          </a:prstGeom>
        </p:spPr>
      </p:pic>
    </p:spTree>
    <p:extLst>
      <p:ext uri="{BB962C8B-B14F-4D97-AF65-F5344CB8AC3E}">
        <p14:creationId xmlns:p14="http://schemas.microsoft.com/office/powerpoint/2010/main" val="150502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SNMP Server Information</a:t>
            </a:r>
          </a:p>
        </p:txBody>
      </p:sp>
      <p:sp>
        <p:nvSpPr>
          <p:cNvPr id="5" name="Content Placeholder 4">
            <a:extLst>
              <a:ext uri="{FF2B5EF4-FFF2-40B4-BE49-F238E27FC236}">
                <a16:creationId xmlns:a16="http://schemas.microsoft.com/office/drawing/2014/main" id="{DA4D99DA-6F7E-4479-B55B-DD02055C7230}"/>
              </a:ext>
            </a:extLst>
          </p:cNvPr>
          <p:cNvSpPr>
            <a:spLocks noGrp="1"/>
          </p:cNvSpPr>
          <p:nvPr>
            <p:ph idx="1"/>
          </p:nvPr>
        </p:nvSpPr>
        <p:spPr>
          <a:xfrm>
            <a:off x="474663" y="731837"/>
            <a:ext cx="3977520" cy="1422947"/>
          </a:xfrm>
        </p:spPr>
        <p:txBody>
          <a:bodyPr/>
          <a:lstStyle/>
          <a:p>
            <a:pPr marL="0" indent="0" algn="l"/>
            <a:r>
              <a:rPr lang="en-US" sz="1600" dirty="0">
                <a:solidFill>
                  <a:srgbClr val="000000"/>
                </a:solidFill>
              </a:rPr>
              <a:t>To enable SNMP and configure settings:</a:t>
            </a:r>
          </a:p>
          <a:p>
            <a:pPr marL="342900" indent="-342900" algn="l">
              <a:buFont typeface="+mj-lt"/>
              <a:buAutoNum type="arabicPeriod"/>
            </a:pPr>
            <a:r>
              <a:rPr lang="en-US" sz="1400" dirty="0">
                <a:solidFill>
                  <a:srgbClr val="000000"/>
                </a:solidFill>
              </a:rPr>
              <a:t>Click the </a:t>
            </a:r>
            <a:r>
              <a:rPr lang="en-US" sz="1400" b="1" dirty="0">
                <a:solidFill>
                  <a:srgbClr val="000000"/>
                </a:solidFill>
              </a:rPr>
              <a:t>MANAGEMENT</a:t>
            </a:r>
            <a:r>
              <a:rPr lang="en-US" sz="1400" dirty="0">
                <a:solidFill>
                  <a:srgbClr val="000000"/>
                </a:solidFill>
              </a:rPr>
              <a:t> tab to access a variety of management features. </a:t>
            </a:r>
          </a:p>
          <a:p>
            <a:pPr marL="342900" indent="-342900" algn="l">
              <a:buFont typeface="+mj-lt"/>
              <a:buAutoNum type="arabicPeriod"/>
            </a:pPr>
            <a:r>
              <a:rPr lang="en-US" sz="1400" dirty="0">
                <a:solidFill>
                  <a:srgbClr val="000000"/>
                </a:solidFill>
              </a:rPr>
              <a:t>Click </a:t>
            </a:r>
            <a:r>
              <a:rPr lang="en-US" sz="1400" b="1" dirty="0">
                <a:solidFill>
                  <a:srgbClr val="000000"/>
                </a:solidFill>
              </a:rPr>
              <a:t>SNMP</a:t>
            </a:r>
            <a:r>
              <a:rPr lang="en-US" sz="1400" dirty="0">
                <a:solidFill>
                  <a:srgbClr val="000000"/>
                </a:solidFill>
              </a:rPr>
              <a:t> to expand the sub-menus.</a:t>
            </a:r>
          </a:p>
          <a:p>
            <a:pPr marL="342900" indent="-342900" algn="l">
              <a:buFont typeface="+mj-lt"/>
              <a:buAutoNum type="arabicPeriod"/>
            </a:pPr>
            <a:r>
              <a:rPr lang="en-US" sz="1400" dirty="0">
                <a:solidFill>
                  <a:srgbClr val="000000"/>
                </a:solidFill>
              </a:rPr>
              <a:t>Click </a:t>
            </a:r>
            <a:r>
              <a:rPr lang="en-US" sz="1400" b="1" dirty="0">
                <a:solidFill>
                  <a:srgbClr val="000000"/>
                </a:solidFill>
              </a:rPr>
              <a:t>Trap Receivers</a:t>
            </a:r>
            <a:r>
              <a:rPr lang="en-US" sz="1400" dirty="0">
                <a:solidFill>
                  <a:srgbClr val="000000"/>
                </a:solidFill>
              </a:rPr>
              <a:t>. </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configure a new SNMP trap receiver. </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r>
              <a:rPr lang="en-US" sz="1400" dirty="0">
                <a:solidFill>
                  <a:srgbClr val="000000"/>
                </a:solidFill>
              </a:rPr>
              <a:t>Enter the SNMP Community name and the IP address (IPv4 or IPv6) for the SNMP server and then click </a:t>
            </a:r>
            <a:r>
              <a:rPr lang="en-US" sz="1400" b="1" dirty="0">
                <a:solidFill>
                  <a:srgbClr val="000000"/>
                </a:solidFill>
              </a:rPr>
              <a:t>Apply</a:t>
            </a:r>
            <a:r>
              <a:rPr lang="en-US" sz="1400" dirty="0">
                <a:solidFill>
                  <a:srgbClr val="000000"/>
                </a:solidFill>
              </a:rPr>
              <a:t>. </a:t>
            </a:r>
          </a:p>
          <a:p>
            <a:pPr marL="285750" indent="-285750" algn="l">
              <a:buFont typeface="Arial" panose="020B0604020202020204" pitchFamily="34" charset="0"/>
              <a:buChar char="•"/>
            </a:pPr>
            <a:r>
              <a:rPr lang="en-US" sz="1400" dirty="0">
                <a:solidFill>
                  <a:srgbClr val="000000"/>
                </a:solidFill>
              </a:rPr>
              <a:t>The WLC will now forward SNMP log messages to the SNMP server.</a:t>
            </a:r>
          </a:p>
        </p:txBody>
      </p:sp>
      <p:pic>
        <p:nvPicPr>
          <p:cNvPr id="2" name="Picture 1">
            <a:extLst>
              <a:ext uri="{FF2B5EF4-FFF2-40B4-BE49-F238E27FC236}">
                <a16:creationId xmlns:a16="http://schemas.microsoft.com/office/drawing/2014/main" id="{52763219-29DF-48D3-9FA3-B62B10F84C49}"/>
              </a:ext>
            </a:extLst>
          </p:cNvPr>
          <p:cNvPicPr>
            <a:picLocks noChangeAspect="1"/>
          </p:cNvPicPr>
          <p:nvPr/>
        </p:nvPicPr>
        <p:blipFill>
          <a:blip r:embed="rId3"/>
          <a:stretch>
            <a:fillRect/>
          </a:stretch>
        </p:blipFill>
        <p:spPr>
          <a:xfrm>
            <a:off x="4475189" y="846114"/>
            <a:ext cx="4531512" cy="1241240"/>
          </a:xfrm>
          <a:prstGeom prst="rect">
            <a:avLst/>
          </a:prstGeom>
        </p:spPr>
      </p:pic>
      <p:pic>
        <p:nvPicPr>
          <p:cNvPr id="4" name="Picture 3">
            <a:extLst>
              <a:ext uri="{FF2B5EF4-FFF2-40B4-BE49-F238E27FC236}">
                <a16:creationId xmlns:a16="http://schemas.microsoft.com/office/drawing/2014/main" id="{A7B721CE-2F5C-4703-8969-159A42BB0087}"/>
              </a:ext>
            </a:extLst>
          </p:cNvPr>
          <p:cNvPicPr>
            <a:picLocks noChangeAspect="1"/>
          </p:cNvPicPr>
          <p:nvPr/>
        </p:nvPicPr>
        <p:blipFill>
          <a:blip r:embed="rId4"/>
          <a:stretch>
            <a:fillRect/>
          </a:stretch>
        </p:blipFill>
        <p:spPr>
          <a:xfrm>
            <a:off x="4475189" y="2802754"/>
            <a:ext cx="4531513" cy="1019343"/>
          </a:xfrm>
          <a:prstGeom prst="rect">
            <a:avLst/>
          </a:prstGeom>
        </p:spPr>
      </p:pic>
    </p:spTree>
    <p:extLst>
      <p:ext uri="{BB962C8B-B14F-4D97-AF65-F5344CB8AC3E}">
        <p14:creationId xmlns:p14="http://schemas.microsoft.com/office/powerpoint/2010/main" val="42114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RADIUS Server Information</a:t>
            </a:r>
          </a:p>
        </p:txBody>
      </p:sp>
      <p:sp>
        <p:nvSpPr>
          <p:cNvPr id="4" name="Content Placeholder 3">
            <a:extLst>
              <a:ext uri="{FF2B5EF4-FFF2-40B4-BE49-F238E27FC236}">
                <a16:creationId xmlns:a16="http://schemas.microsoft.com/office/drawing/2014/main" id="{EED4C701-3F9B-428D-9107-E3B21447E910}"/>
              </a:ext>
            </a:extLst>
          </p:cNvPr>
          <p:cNvSpPr>
            <a:spLocks noGrp="1"/>
          </p:cNvSpPr>
          <p:nvPr>
            <p:ph idx="1"/>
          </p:nvPr>
        </p:nvSpPr>
        <p:spPr>
          <a:xfrm>
            <a:off x="474662" y="731837"/>
            <a:ext cx="3138795" cy="4231147"/>
          </a:xfrm>
        </p:spPr>
        <p:txBody>
          <a:bodyPr/>
          <a:lstStyle/>
          <a:p>
            <a:pPr marL="0" indent="0" algn="l"/>
            <a:r>
              <a:rPr lang="en-US" sz="1600" dirty="0">
                <a:solidFill>
                  <a:srgbClr val="000000"/>
                </a:solidFill>
              </a:rPr>
              <a:t>To configure the WLC with the RADIUS server information:</a:t>
            </a:r>
          </a:p>
          <a:p>
            <a:pPr marL="342900" indent="-342900" algn="l">
              <a:buFont typeface="+mj-lt"/>
              <a:buAutoNum type="arabicPeriod"/>
            </a:pPr>
            <a:r>
              <a:rPr lang="en-US" sz="1400" dirty="0">
                <a:solidFill>
                  <a:srgbClr val="000000"/>
                </a:solidFill>
              </a:rPr>
              <a:t>Click </a:t>
            </a:r>
            <a:r>
              <a:rPr lang="en-US" sz="1400" b="1" dirty="0">
                <a:solidFill>
                  <a:srgbClr val="000000"/>
                </a:solidFill>
              </a:rPr>
              <a:t>SECURITY.</a:t>
            </a:r>
          </a:p>
          <a:p>
            <a:pPr marL="342900" indent="-342900" algn="l">
              <a:buFont typeface="+mj-lt"/>
              <a:buAutoNum type="arabicPeriod"/>
            </a:pPr>
            <a:r>
              <a:rPr lang="en-US" sz="1400" dirty="0">
                <a:solidFill>
                  <a:srgbClr val="000000"/>
                </a:solidFill>
              </a:rPr>
              <a:t>Click </a:t>
            </a:r>
            <a:r>
              <a:rPr lang="en-US" sz="1400" b="1" dirty="0">
                <a:solidFill>
                  <a:srgbClr val="000000"/>
                </a:solidFill>
              </a:rPr>
              <a:t>RADIUS</a:t>
            </a:r>
            <a:endParaRPr lang="en-US" sz="1400" dirty="0">
              <a:solidFill>
                <a:srgbClr val="000000"/>
              </a:solidFill>
            </a:endParaRPr>
          </a:p>
          <a:p>
            <a:pPr marL="342900" indent="-342900" algn="l">
              <a:buFont typeface="+mj-lt"/>
              <a:buAutoNum type="arabicPeriod"/>
            </a:pPr>
            <a:r>
              <a:rPr lang="en-US" sz="1400" dirty="0">
                <a:solidFill>
                  <a:srgbClr val="000000"/>
                </a:solidFill>
              </a:rPr>
              <a:t>Click </a:t>
            </a:r>
            <a:r>
              <a:rPr lang="en-US" sz="1400" b="1" dirty="0">
                <a:solidFill>
                  <a:srgbClr val="000000"/>
                </a:solidFill>
              </a:rPr>
              <a:t>Authentication</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add PC-A as the RADIUS server. </a:t>
            </a:r>
          </a:p>
          <a:p>
            <a:pPr marL="342900" indent="-342900" algn="l">
              <a:buFont typeface="+mj-lt"/>
              <a:buAutoNum type="arabicPeriod"/>
            </a:pPr>
            <a:endParaRPr lang="en-US" sz="1400" dirty="0">
              <a:solidFill>
                <a:srgbClr val="000000"/>
              </a:solidFill>
            </a:endParaRPr>
          </a:p>
          <a:p>
            <a:pPr marL="358835" lvl="1" indent="-285750"/>
            <a:r>
              <a:rPr lang="en-US" dirty="0">
                <a:solidFill>
                  <a:srgbClr val="000000"/>
                </a:solidFill>
              </a:rPr>
              <a:t>Enter the IPv4 address for PC-A and the shared secret that will be used between the WLC and the RADIUS server and then click Apply.</a:t>
            </a:r>
          </a:p>
        </p:txBody>
      </p:sp>
      <p:pic>
        <p:nvPicPr>
          <p:cNvPr id="5" name="Picture 4">
            <a:extLst>
              <a:ext uri="{FF2B5EF4-FFF2-40B4-BE49-F238E27FC236}">
                <a16:creationId xmlns:a16="http://schemas.microsoft.com/office/drawing/2014/main" id="{DF77F1A6-EFB9-4D36-BCFB-6CA8FA2F79B5}"/>
              </a:ext>
            </a:extLst>
          </p:cNvPr>
          <p:cNvPicPr>
            <a:picLocks noChangeAspect="1"/>
          </p:cNvPicPr>
          <p:nvPr/>
        </p:nvPicPr>
        <p:blipFill>
          <a:blip r:embed="rId3"/>
          <a:stretch>
            <a:fillRect/>
          </a:stretch>
        </p:blipFill>
        <p:spPr>
          <a:xfrm>
            <a:off x="4313444" y="726740"/>
            <a:ext cx="4724787" cy="1141339"/>
          </a:xfrm>
          <a:prstGeom prst="rect">
            <a:avLst/>
          </a:prstGeom>
        </p:spPr>
      </p:pic>
      <p:pic>
        <p:nvPicPr>
          <p:cNvPr id="2" name="Picture 1">
            <a:extLst>
              <a:ext uri="{FF2B5EF4-FFF2-40B4-BE49-F238E27FC236}">
                <a16:creationId xmlns:a16="http://schemas.microsoft.com/office/drawing/2014/main" id="{1D67C973-2D55-465B-B433-AAB05A635164}"/>
              </a:ext>
            </a:extLst>
          </p:cNvPr>
          <p:cNvPicPr>
            <a:picLocks noChangeAspect="1"/>
          </p:cNvPicPr>
          <p:nvPr/>
        </p:nvPicPr>
        <p:blipFill>
          <a:blip r:embed="rId4"/>
          <a:stretch>
            <a:fillRect/>
          </a:stretch>
        </p:blipFill>
        <p:spPr>
          <a:xfrm>
            <a:off x="4484430" y="2033027"/>
            <a:ext cx="4502757" cy="1628766"/>
          </a:xfrm>
          <a:prstGeom prst="rect">
            <a:avLst/>
          </a:prstGeom>
        </p:spPr>
      </p:pic>
    </p:spTree>
    <p:extLst>
      <p:ext uri="{BB962C8B-B14F-4D97-AF65-F5344CB8AC3E}">
        <p14:creationId xmlns:p14="http://schemas.microsoft.com/office/powerpoint/2010/main" val="349716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RADIUS Server Information (Cont.)</a:t>
            </a:r>
          </a:p>
        </p:txBody>
      </p:sp>
      <p:sp>
        <p:nvSpPr>
          <p:cNvPr id="5" name="Content Placeholder 4">
            <a:extLst>
              <a:ext uri="{FF2B5EF4-FFF2-40B4-BE49-F238E27FC236}">
                <a16:creationId xmlns:a16="http://schemas.microsoft.com/office/drawing/2014/main" id="{CF96625D-2DC6-4A48-970D-6717BE007231}"/>
              </a:ext>
            </a:extLst>
          </p:cNvPr>
          <p:cNvSpPr>
            <a:spLocks noGrp="1"/>
          </p:cNvSpPr>
          <p:nvPr>
            <p:ph idx="1"/>
          </p:nvPr>
        </p:nvSpPr>
        <p:spPr>
          <a:xfrm>
            <a:off x="474662" y="731837"/>
            <a:ext cx="3592841" cy="2232080"/>
          </a:xfrm>
        </p:spPr>
        <p:txBody>
          <a:bodyPr/>
          <a:lstStyle/>
          <a:p>
            <a:pPr marL="0" indent="0" algn="l"/>
            <a:r>
              <a:rPr lang="en-US" sz="1600" dirty="0">
                <a:solidFill>
                  <a:srgbClr val="000000"/>
                </a:solidFill>
              </a:rPr>
              <a:t>After clicking </a:t>
            </a:r>
            <a:r>
              <a:rPr lang="en-US" sz="1600" b="1" dirty="0">
                <a:solidFill>
                  <a:srgbClr val="000000"/>
                </a:solidFill>
              </a:rPr>
              <a:t>Apply</a:t>
            </a:r>
            <a:r>
              <a:rPr lang="en-US" sz="1600" dirty="0">
                <a:solidFill>
                  <a:srgbClr val="000000"/>
                </a:solidFill>
              </a:rPr>
              <a:t>, the list of configured </a:t>
            </a:r>
            <a:r>
              <a:rPr lang="en-US" sz="1600" b="1" dirty="0">
                <a:solidFill>
                  <a:srgbClr val="000000"/>
                </a:solidFill>
              </a:rPr>
              <a:t>RADIUS Authentication Servers</a:t>
            </a:r>
            <a:r>
              <a:rPr lang="en-US" sz="1600" dirty="0">
                <a:solidFill>
                  <a:srgbClr val="000000"/>
                </a:solidFill>
              </a:rPr>
              <a:t> refreshes with the new server listed.</a:t>
            </a:r>
          </a:p>
        </p:txBody>
      </p:sp>
      <p:pic>
        <p:nvPicPr>
          <p:cNvPr id="6" name="Picture 5">
            <a:extLst>
              <a:ext uri="{FF2B5EF4-FFF2-40B4-BE49-F238E27FC236}">
                <a16:creationId xmlns:a16="http://schemas.microsoft.com/office/drawing/2014/main" id="{CDF1BCF8-6271-41B0-A365-E7ABE612D516}"/>
              </a:ext>
            </a:extLst>
          </p:cNvPr>
          <p:cNvPicPr>
            <a:picLocks noChangeAspect="1"/>
          </p:cNvPicPr>
          <p:nvPr/>
        </p:nvPicPr>
        <p:blipFill>
          <a:blip r:embed="rId3"/>
          <a:stretch>
            <a:fillRect/>
          </a:stretch>
        </p:blipFill>
        <p:spPr>
          <a:xfrm>
            <a:off x="4484430" y="740417"/>
            <a:ext cx="4502758" cy="1113983"/>
          </a:xfrm>
          <a:prstGeom prst="rect">
            <a:avLst/>
          </a:prstGeom>
        </p:spPr>
      </p:pic>
    </p:spTree>
    <p:extLst>
      <p:ext uri="{BB962C8B-B14F-4D97-AF65-F5344CB8AC3E}">
        <p14:creationId xmlns:p14="http://schemas.microsoft.com/office/powerpoint/2010/main" val="190781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VLAN for a New WLAN</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Review the topology</a:t>
            </a:r>
          </a:p>
          <a:p>
            <a:pPr marL="342900" indent="-342900" algn="l">
              <a:buFont typeface="Arial" panose="020B0604020202020204" pitchFamily="34" charset="0"/>
              <a:buChar char="•"/>
            </a:pPr>
            <a:r>
              <a:rPr lang="en-US" sz="1400" dirty="0">
                <a:solidFill>
                  <a:srgbClr val="000000"/>
                </a:solidFill>
              </a:rPr>
              <a:t>Deploy a new VLAN interface</a:t>
            </a:r>
          </a:p>
          <a:p>
            <a:pPr marL="342900" indent="-342900" algn="l">
              <a:buFont typeface="Arial" panose="020B0604020202020204" pitchFamily="34" charset="0"/>
              <a:buChar char="•"/>
            </a:pPr>
            <a:r>
              <a:rPr lang="en-US" sz="1400" dirty="0">
                <a:solidFill>
                  <a:srgbClr val="000000"/>
                </a:solidFill>
              </a:rPr>
              <a:t>Associate the new VLAN interface with a WLAN</a:t>
            </a:r>
            <a:endParaRPr lang="en-US" sz="1600" dirty="0">
              <a:solidFill>
                <a:srgbClr val="000000"/>
              </a:solidFill>
            </a:endParaRPr>
          </a:p>
        </p:txBody>
      </p:sp>
    </p:spTree>
    <p:extLst>
      <p:ext uri="{BB962C8B-B14F-4D97-AF65-F5344CB8AC3E}">
        <p14:creationId xmlns:p14="http://schemas.microsoft.com/office/powerpoint/2010/main" val="36720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Topology with VLAN 5 Addressing</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51742" y="921842"/>
            <a:ext cx="8240515" cy="3689897"/>
          </a:xfrm>
        </p:spPr>
        <p:txBody>
          <a:bodyPr/>
          <a:lstStyle/>
          <a:p>
            <a:pPr marL="0" indent="0" algn="just"/>
            <a:r>
              <a:rPr lang="en-US" sz="1600" dirty="0">
                <a:solidFill>
                  <a:srgbClr val="000000"/>
                </a:solidFill>
              </a:rPr>
              <a:t>Each WLAN configured on the WLC needs its own virtual interface. </a:t>
            </a:r>
          </a:p>
          <a:p>
            <a:pPr marL="342900" indent="-342900" algn="just">
              <a:buFont typeface="Arial" panose="020B0604020202020204" pitchFamily="34" charset="0"/>
              <a:buChar char="•"/>
            </a:pPr>
            <a:r>
              <a:rPr lang="en-US" sz="1400" dirty="0">
                <a:solidFill>
                  <a:srgbClr val="000000"/>
                </a:solidFill>
              </a:rPr>
              <a:t>The WLC has five physical data ports that can be configured to support multiple WLANs and virtual interface. </a:t>
            </a:r>
          </a:p>
          <a:p>
            <a:pPr marL="342900" indent="-342900" algn="just">
              <a:buFont typeface="Arial" panose="020B0604020202020204" pitchFamily="34" charset="0"/>
              <a:buChar char="•"/>
            </a:pPr>
            <a:r>
              <a:rPr lang="en-US" sz="1400" dirty="0">
                <a:solidFill>
                  <a:srgbClr val="000000"/>
                </a:solidFill>
              </a:rPr>
              <a:t>The new WLAN will use interface VLAN 5 and network 192.168.5.0/24 and therefore R1 has been configured for VLAN 5 as shown in the topology and </a:t>
            </a:r>
            <a:r>
              <a:rPr lang="en-US" sz="1400" b="1" dirty="0">
                <a:solidFill>
                  <a:srgbClr val="000000"/>
                </a:solidFill>
              </a:rPr>
              <a:t>show ip interface brief</a:t>
            </a:r>
            <a:r>
              <a:rPr lang="en-US" sz="1400" dirty="0">
                <a:solidFill>
                  <a:srgbClr val="000000"/>
                </a:solidFill>
              </a:rPr>
              <a:t> output.</a:t>
            </a:r>
          </a:p>
          <a:p>
            <a:pPr marL="285750" indent="-285750" algn="just">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7459998D-218F-474F-B93F-72FF2F1E6D73}"/>
              </a:ext>
            </a:extLst>
          </p:cNvPr>
          <p:cNvPicPr>
            <a:picLocks noChangeAspect="1"/>
          </p:cNvPicPr>
          <p:nvPr/>
        </p:nvPicPr>
        <p:blipFill>
          <a:blip r:embed="rId3"/>
          <a:stretch>
            <a:fillRect/>
          </a:stretch>
        </p:blipFill>
        <p:spPr>
          <a:xfrm>
            <a:off x="4365481" y="2607996"/>
            <a:ext cx="4349696" cy="1228298"/>
          </a:xfrm>
          <a:prstGeom prst="rect">
            <a:avLst/>
          </a:prstGeom>
        </p:spPr>
      </p:pic>
      <p:pic>
        <p:nvPicPr>
          <p:cNvPr id="7" name="Picture 6">
            <a:extLst>
              <a:ext uri="{FF2B5EF4-FFF2-40B4-BE49-F238E27FC236}">
                <a16:creationId xmlns:a16="http://schemas.microsoft.com/office/drawing/2014/main" id="{189BF7D4-F24F-654D-B53D-A8991341A837}"/>
              </a:ext>
            </a:extLst>
          </p:cNvPr>
          <p:cNvPicPr>
            <a:picLocks noChangeAspect="1"/>
          </p:cNvPicPr>
          <p:nvPr/>
        </p:nvPicPr>
        <p:blipFill>
          <a:blip r:embed="rId4"/>
          <a:stretch>
            <a:fillRect/>
          </a:stretch>
        </p:blipFill>
        <p:spPr>
          <a:xfrm>
            <a:off x="712740" y="2571750"/>
            <a:ext cx="2911771" cy="2289021"/>
          </a:xfrm>
          <a:prstGeom prst="rect">
            <a:avLst/>
          </a:prstGeom>
        </p:spPr>
      </p:pic>
    </p:spTree>
    <p:extLst>
      <p:ext uri="{BB962C8B-B14F-4D97-AF65-F5344CB8AC3E}">
        <p14:creationId xmlns:p14="http://schemas.microsoft.com/office/powerpoint/2010/main" val="204994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31971" y="1135598"/>
            <a:ext cx="8280057" cy="3689897"/>
          </a:xfrm>
        </p:spPr>
        <p:txBody>
          <a:bodyPr/>
          <a:lstStyle/>
          <a:p>
            <a:pPr marL="0" indent="0" algn="l"/>
            <a:r>
              <a:rPr lang="en-US" sz="1600" dirty="0">
                <a:solidFill>
                  <a:srgbClr val="000000"/>
                </a:solidFill>
              </a:rPr>
              <a:t>VLAN interface configuration on the WLC includes the following steps:</a:t>
            </a:r>
          </a:p>
          <a:p>
            <a:pPr marL="342900" indent="-342900" algn="l">
              <a:buFont typeface="+mj-lt"/>
              <a:buAutoNum type="arabicPeriod"/>
            </a:pPr>
            <a:r>
              <a:rPr lang="en-US" sz="1400" dirty="0">
                <a:solidFill>
                  <a:srgbClr val="000000"/>
                </a:solidFill>
              </a:rPr>
              <a:t>Create a new interface.</a:t>
            </a:r>
          </a:p>
          <a:p>
            <a:pPr marL="342900" indent="-342900" algn="l">
              <a:buFont typeface="+mj-lt"/>
              <a:buAutoNum type="arabicPeriod"/>
            </a:pPr>
            <a:r>
              <a:rPr lang="en-US" sz="1400" dirty="0">
                <a:solidFill>
                  <a:srgbClr val="000000"/>
                </a:solidFill>
              </a:rPr>
              <a:t>Configure the VLAN name and ID.</a:t>
            </a:r>
          </a:p>
          <a:p>
            <a:pPr marL="342900" indent="-342900" algn="l">
              <a:buFont typeface="+mj-lt"/>
              <a:buAutoNum type="arabicPeriod"/>
            </a:pPr>
            <a:r>
              <a:rPr lang="en-US" sz="1400" dirty="0">
                <a:solidFill>
                  <a:srgbClr val="000000"/>
                </a:solidFill>
              </a:rPr>
              <a:t>Configure the port and interface address.</a:t>
            </a:r>
          </a:p>
          <a:p>
            <a:pPr marL="342900" indent="-342900" algn="l">
              <a:buFont typeface="+mj-lt"/>
              <a:buAutoNum type="arabicPeriod"/>
            </a:pPr>
            <a:r>
              <a:rPr lang="en-US" sz="1400" dirty="0">
                <a:solidFill>
                  <a:srgbClr val="000000"/>
                </a:solidFill>
              </a:rPr>
              <a:t>Configure the DHCP server address.</a:t>
            </a:r>
          </a:p>
          <a:p>
            <a:pPr marL="342900" indent="-342900" algn="l">
              <a:buFont typeface="+mj-lt"/>
              <a:buAutoNum type="arabicPeriod"/>
            </a:pPr>
            <a:r>
              <a:rPr lang="en-US" sz="1400" dirty="0">
                <a:solidFill>
                  <a:srgbClr val="000000"/>
                </a:solidFill>
              </a:rPr>
              <a:t>Apply and Confirm.</a:t>
            </a:r>
          </a:p>
          <a:p>
            <a:pPr marL="342900" indent="-342900" algn="l">
              <a:buFont typeface="+mj-lt"/>
              <a:buAutoNum type="arabicPeriod"/>
            </a:pPr>
            <a:r>
              <a:rPr lang="en-US" sz="1400" dirty="0">
                <a:solidFill>
                  <a:srgbClr val="000000"/>
                </a:solidFill>
              </a:rPr>
              <a:t>Verify Interfaces.</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0906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r>
              <a:rPr lang="en-US" dirty="0">
                <a:solidFill>
                  <a:schemeClr val="accent5">
                    <a:lumMod val="40000"/>
                    <a:lumOff val="60000"/>
                  </a:schemeClr>
                </a:solidFill>
              </a:rPr>
              <a:t>Introduction to Wireless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5" name="Content Placeholder 4">
            <a:extLst>
              <a:ext uri="{FF2B5EF4-FFF2-40B4-BE49-F238E27FC236}">
                <a16:creationId xmlns:a16="http://schemas.microsoft.com/office/drawing/2014/main" id="{2A305048-1E35-4FDC-AC43-685E9154F69B}"/>
              </a:ext>
            </a:extLst>
          </p:cNvPr>
          <p:cNvSpPr>
            <a:spLocks noGrp="1"/>
          </p:cNvSpPr>
          <p:nvPr>
            <p:ph idx="1"/>
          </p:nvPr>
        </p:nvSpPr>
        <p:spPr>
          <a:xfrm>
            <a:off x="545914" y="1528231"/>
            <a:ext cx="3277531" cy="2654596"/>
          </a:xfrm>
        </p:spPr>
        <p:txBody>
          <a:bodyPr/>
          <a:lstStyle/>
          <a:p>
            <a:pPr marL="342900" indent="-342900" algn="just">
              <a:buFont typeface="+mj-lt"/>
              <a:buAutoNum type="arabicPeriod"/>
            </a:pPr>
            <a:r>
              <a:rPr lang="en-US" sz="1600" b="1" dirty="0">
                <a:solidFill>
                  <a:srgbClr val="000000"/>
                </a:solidFill>
              </a:rPr>
              <a:t>Create a new interface: </a:t>
            </a:r>
            <a:r>
              <a:rPr lang="en-US" sz="1600" dirty="0">
                <a:solidFill>
                  <a:srgbClr val="000000"/>
                </a:solidFill>
              </a:rPr>
              <a:t>Click </a:t>
            </a:r>
            <a:r>
              <a:rPr lang="en-US" sz="1600" b="1" dirty="0">
                <a:solidFill>
                  <a:srgbClr val="000000"/>
                </a:solidFill>
              </a:rPr>
              <a:t>CONTROLLER &gt; Interfaces &gt; New...</a:t>
            </a:r>
          </a:p>
          <a:p>
            <a:pPr marL="342900" indent="-342900" algn="just">
              <a:buFont typeface="+mj-lt"/>
              <a:buAutoNum type="arabicPeriod"/>
            </a:pPr>
            <a:endParaRPr lang="en-US" sz="1600" b="1" dirty="0">
              <a:solidFill>
                <a:srgbClr val="000000"/>
              </a:solidFill>
            </a:endParaRPr>
          </a:p>
          <a:p>
            <a:pPr marL="342900" indent="-342900" algn="just">
              <a:buFont typeface="+mj-lt"/>
              <a:buAutoNum type="arabicPeriod"/>
            </a:pPr>
            <a:endParaRPr lang="en-US" sz="1600" b="1" dirty="0">
              <a:solidFill>
                <a:srgbClr val="000000"/>
              </a:solidFill>
            </a:endParaRPr>
          </a:p>
          <a:p>
            <a:pPr marL="342900" indent="-342900" algn="just">
              <a:buFont typeface="+mj-lt"/>
              <a:buAutoNum type="arabicPeriod"/>
            </a:pPr>
            <a:endParaRPr lang="en-US" sz="1600" b="1" dirty="0">
              <a:solidFill>
                <a:srgbClr val="000000"/>
              </a:solidFill>
            </a:endParaRPr>
          </a:p>
          <a:p>
            <a:pPr marL="342900" indent="-342900" algn="just">
              <a:buFont typeface="+mj-lt"/>
              <a:buAutoNum type="arabicPeriod"/>
            </a:pPr>
            <a:r>
              <a:rPr lang="en-CA" sz="1600" b="1" dirty="0">
                <a:solidFill>
                  <a:srgbClr val="000000"/>
                </a:solidFill>
              </a:rPr>
              <a:t>Configure the VLAN name and ID: </a:t>
            </a:r>
            <a:r>
              <a:rPr lang="en-CA" sz="1600" dirty="0">
                <a:solidFill>
                  <a:srgbClr val="000000"/>
                </a:solidFill>
              </a:rPr>
              <a:t>In the example, the new interface is named </a:t>
            </a:r>
            <a:r>
              <a:rPr lang="en-CA" sz="1600" b="1" dirty="0">
                <a:solidFill>
                  <a:srgbClr val="000000"/>
                </a:solidFill>
              </a:rPr>
              <a:t>vlan5</a:t>
            </a:r>
            <a:r>
              <a:rPr lang="en-CA" sz="1600" dirty="0">
                <a:solidFill>
                  <a:srgbClr val="000000"/>
                </a:solidFill>
              </a:rPr>
              <a:t>, the VLAN ID is </a:t>
            </a:r>
            <a:r>
              <a:rPr lang="en-CA" sz="1600" b="1" dirty="0">
                <a:solidFill>
                  <a:srgbClr val="000000"/>
                </a:solidFill>
              </a:rPr>
              <a:t>5</a:t>
            </a:r>
            <a:r>
              <a:rPr lang="en-CA" sz="1600" dirty="0">
                <a:solidFill>
                  <a:srgbClr val="000000"/>
                </a:solidFill>
              </a:rPr>
              <a:t>, and applied.</a:t>
            </a:r>
          </a:p>
          <a:p>
            <a:pPr marL="342900" indent="-342900" algn="just">
              <a:buFont typeface="+mj-lt"/>
              <a:buAutoNum type="arabicPeriod"/>
            </a:pPr>
            <a:endParaRPr lang="en-US" sz="1600" dirty="0">
              <a:solidFill>
                <a:srgbClr val="000000"/>
              </a:solidFill>
            </a:endParaRPr>
          </a:p>
          <a:p>
            <a:pPr marL="342900" indent="-342900" algn="just">
              <a:buFont typeface="+mj-lt"/>
              <a:buAutoNum type="arabicPeriod"/>
            </a:pPr>
            <a:endParaRPr lang="en-US" sz="1600" dirty="0">
              <a:solidFill>
                <a:srgbClr val="000000"/>
              </a:solidFill>
            </a:endParaRPr>
          </a:p>
          <a:p>
            <a:pPr marL="342900" indent="-342900" algn="just">
              <a:buFont typeface="+mj-lt"/>
              <a:buAutoNum type="arabicPeriod"/>
            </a:pPr>
            <a:endParaRPr lang="en-US" sz="1600" b="1" dirty="0">
              <a:solidFill>
                <a:srgbClr val="000000"/>
              </a:solidFill>
            </a:endParaRPr>
          </a:p>
          <a:p>
            <a:pPr marL="342900" indent="-342900" algn="just">
              <a:buFont typeface="+mj-lt"/>
              <a:buAutoNum type="arabicPeriod"/>
            </a:pPr>
            <a:endParaRPr lang="en-US" sz="1600" b="1" dirty="0">
              <a:solidFill>
                <a:srgbClr val="000000"/>
              </a:solidFill>
            </a:endParaRPr>
          </a:p>
          <a:p>
            <a:pPr marL="342900" indent="-342900" algn="just">
              <a:buFont typeface="+mj-lt"/>
              <a:buAutoNum type="arabicPeriod"/>
            </a:pPr>
            <a:endParaRPr lang="en-US" sz="1600" b="1" dirty="0">
              <a:solidFill>
                <a:srgbClr val="000000"/>
              </a:solidFill>
            </a:endParaRPr>
          </a:p>
          <a:p>
            <a:pPr marL="342900" indent="-342900" algn="just">
              <a:buFont typeface="+mj-lt"/>
              <a:buAutoNum type="arabicPeriod"/>
            </a:pPr>
            <a:endParaRPr lang="en-US" sz="1600" dirty="0">
              <a:solidFill>
                <a:srgbClr val="000000"/>
              </a:solidFill>
            </a:endParaRPr>
          </a:p>
          <a:p>
            <a:pPr marL="0" indent="0" algn="just"/>
            <a:endParaRPr lang="en-US" sz="2400" dirty="0">
              <a:solidFill>
                <a:srgbClr val="000000"/>
              </a:solidFill>
            </a:endParaRPr>
          </a:p>
        </p:txBody>
      </p:sp>
      <p:pic>
        <p:nvPicPr>
          <p:cNvPr id="7" name="Picture 6">
            <a:extLst>
              <a:ext uri="{FF2B5EF4-FFF2-40B4-BE49-F238E27FC236}">
                <a16:creationId xmlns:a16="http://schemas.microsoft.com/office/drawing/2014/main" id="{E98A0139-951B-47BE-8673-4822B9E5CC5B}"/>
              </a:ext>
            </a:extLst>
          </p:cNvPr>
          <p:cNvPicPr>
            <a:picLocks noChangeAspect="1"/>
          </p:cNvPicPr>
          <p:nvPr/>
        </p:nvPicPr>
        <p:blipFill>
          <a:blip r:embed="rId3"/>
          <a:stretch>
            <a:fillRect/>
          </a:stretch>
        </p:blipFill>
        <p:spPr>
          <a:xfrm>
            <a:off x="4572000" y="1528231"/>
            <a:ext cx="4509225" cy="1151813"/>
          </a:xfrm>
          <a:prstGeom prst="rect">
            <a:avLst/>
          </a:prstGeom>
        </p:spPr>
      </p:pic>
      <p:pic>
        <p:nvPicPr>
          <p:cNvPr id="2" name="Picture 1">
            <a:extLst>
              <a:ext uri="{FF2B5EF4-FFF2-40B4-BE49-F238E27FC236}">
                <a16:creationId xmlns:a16="http://schemas.microsoft.com/office/drawing/2014/main" id="{9FAFABF9-CF83-4809-A4A7-635A8720A043}"/>
              </a:ext>
            </a:extLst>
          </p:cNvPr>
          <p:cNvPicPr>
            <a:picLocks noChangeAspect="1"/>
          </p:cNvPicPr>
          <p:nvPr/>
        </p:nvPicPr>
        <p:blipFill>
          <a:blip r:embed="rId4"/>
          <a:stretch>
            <a:fillRect/>
          </a:stretch>
        </p:blipFill>
        <p:spPr>
          <a:xfrm>
            <a:off x="4571999" y="3328225"/>
            <a:ext cx="4509225" cy="717153"/>
          </a:xfrm>
          <a:prstGeom prst="rect">
            <a:avLst/>
          </a:prstGeom>
        </p:spPr>
      </p:pic>
    </p:spTree>
    <p:extLst>
      <p:ext uri="{BB962C8B-B14F-4D97-AF65-F5344CB8AC3E}">
        <p14:creationId xmlns:p14="http://schemas.microsoft.com/office/powerpoint/2010/main" val="16734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302430" y="1127228"/>
            <a:ext cx="3870314" cy="2812020"/>
          </a:xfrm>
        </p:spPr>
        <p:txBody>
          <a:bodyPr/>
          <a:lstStyle/>
          <a:p>
            <a:pPr marL="342900" indent="-342900" algn="just">
              <a:buFont typeface="+mj-lt"/>
              <a:buAutoNum type="arabicPeriod" startAt="3"/>
            </a:pPr>
            <a:r>
              <a:rPr lang="en-US" sz="1600" b="1" dirty="0">
                <a:solidFill>
                  <a:srgbClr val="000000"/>
                </a:solidFill>
              </a:rPr>
              <a:t>Configure the port and interface address: </a:t>
            </a:r>
            <a:r>
              <a:rPr lang="en-US" sz="1600" dirty="0">
                <a:solidFill>
                  <a:srgbClr val="000000"/>
                </a:solidFill>
              </a:rPr>
              <a:t>On the interface </a:t>
            </a:r>
            <a:r>
              <a:rPr lang="en-US" sz="1600" b="1" dirty="0">
                <a:solidFill>
                  <a:srgbClr val="000000"/>
                </a:solidFill>
              </a:rPr>
              <a:t>Edit</a:t>
            </a:r>
            <a:r>
              <a:rPr lang="en-US" sz="1600" dirty="0">
                <a:solidFill>
                  <a:srgbClr val="000000"/>
                </a:solidFill>
              </a:rPr>
              <a:t> page, configure the physical port number (i.e., the WLC G1 interface is Port Number 1 on the WLC), the VLAN 5 interface addressing (i.e., 192.168.5.254/24), and the default gateway (i.e., 192.168.5.1)</a:t>
            </a:r>
          </a:p>
          <a:p>
            <a:pPr marL="0" indent="0" algn="just"/>
            <a:endParaRPr lang="en-US" sz="1600" dirty="0">
              <a:solidFill>
                <a:srgbClr val="000000"/>
              </a:solidFill>
            </a:endParaRPr>
          </a:p>
        </p:txBody>
      </p:sp>
      <p:pic>
        <p:nvPicPr>
          <p:cNvPr id="5" name="Picture 4">
            <a:extLst>
              <a:ext uri="{FF2B5EF4-FFF2-40B4-BE49-F238E27FC236}">
                <a16:creationId xmlns:a16="http://schemas.microsoft.com/office/drawing/2014/main" id="{95B64C30-DBF6-4F5A-BEFB-ECB9F148EDDE}"/>
              </a:ext>
            </a:extLst>
          </p:cNvPr>
          <p:cNvPicPr>
            <a:picLocks noChangeAspect="1"/>
          </p:cNvPicPr>
          <p:nvPr/>
        </p:nvPicPr>
        <p:blipFill>
          <a:blip r:embed="rId3"/>
          <a:stretch>
            <a:fillRect/>
          </a:stretch>
        </p:blipFill>
        <p:spPr>
          <a:xfrm>
            <a:off x="4297476" y="1127228"/>
            <a:ext cx="4509225" cy="2263396"/>
          </a:xfrm>
          <a:prstGeom prst="rect">
            <a:avLst/>
          </a:prstGeom>
        </p:spPr>
      </p:pic>
    </p:spTree>
    <p:extLst>
      <p:ext uri="{BB962C8B-B14F-4D97-AF65-F5344CB8AC3E}">
        <p14:creationId xmlns:p14="http://schemas.microsoft.com/office/powerpoint/2010/main" val="153763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302430" y="1066691"/>
            <a:ext cx="3870314" cy="2812020"/>
          </a:xfrm>
        </p:spPr>
        <p:txBody>
          <a:bodyPr/>
          <a:lstStyle/>
          <a:p>
            <a:pPr marL="342900" indent="-342900" algn="just">
              <a:buFont typeface="+mj-lt"/>
              <a:buAutoNum type="arabicPeriod" startAt="4"/>
            </a:pPr>
            <a:r>
              <a:rPr lang="en-US" sz="1600" b="1" dirty="0">
                <a:solidFill>
                  <a:srgbClr val="000000"/>
                </a:solidFill>
              </a:rPr>
              <a:t>Configure the DHCP server address: </a:t>
            </a:r>
            <a:r>
              <a:rPr lang="en-US" sz="1600" dirty="0">
                <a:solidFill>
                  <a:srgbClr val="000000"/>
                </a:solidFill>
              </a:rPr>
              <a:t>The example configures a primary DHCP server at IPv4 address 192.168.5.1 which is the default gateway router address which is enabled as a DHCP server.</a:t>
            </a:r>
          </a:p>
          <a:p>
            <a:pPr marL="342900" indent="-342900" algn="just">
              <a:buFont typeface="+mj-lt"/>
              <a:buAutoNum type="arabicPeriod" startAt="4"/>
            </a:pPr>
            <a:endParaRPr lang="en-US" sz="1600" dirty="0">
              <a:solidFill>
                <a:srgbClr val="000000"/>
              </a:solidFill>
            </a:endParaRPr>
          </a:p>
          <a:p>
            <a:pPr marL="342900" indent="-342900" algn="just">
              <a:buFont typeface="+mj-lt"/>
              <a:buAutoNum type="arabicPeriod" startAt="4"/>
            </a:pPr>
            <a:endParaRPr lang="en-US" sz="1600" dirty="0">
              <a:solidFill>
                <a:srgbClr val="000000"/>
              </a:solidFill>
            </a:endParaRPr>
          </a:p>
          <a:p>
            <a:pPr marL="342900" indent="-342900" algn="just">
              <a:buFont typeface="+mj-lt"/>
              <a:buAutoNum type="arabicPeriod" startAt="4"/>
            </a:pPr>
            <a:r>
              <a:rPr lang="en-US" sz="1600" b="1" dirty="0">
                <a:solidFill>
                  <a:srgbClr val="000000"/>
                </a:solidFill>
              </a:rPr>
              <a:t>Apply and Confirm: </a:t>
            </a:r>
            <a:r>
              <a:rPr lang="en-US" sz="1600" dirty="0">
                <a:solidFill>
                  <a:srgbClr val="000000"/>
                </a:solidFill>
              </a:rPr>
              <a:t>Scroll to the top and click </a:t>
            </a:r>
            <a:r>
              <a:rPr lang="en-US" sz="1600" b="1" dirty="0">
                <a:solidFill>
                  <a:srgbClr val="000000"/>
                </a:solidFill>
              </a:rPr>
              <a:t>Apply </a:t>
            </a:r>
            <a:r>
              <a:rPr lang="en-US" sz="1600" dirty="0">
                <a:solidFill>
                  <a:srgbClr val="000000"/>
                </a:solidFill>
              </a:rPr>
              <a:t>and then click </a:t>
            </a:r>
            <a:r>
              <a:rPr lang="en-US" sz="1600" b="1" dirty="0">
                <a:solidFill>
                  <a:srgbClr val="000000"/>
                </a:solidFill>
              </a:rPr>
              <a:t>OK</a:t>
            </a:r>
            <a:r>
              <a:rPr lang="en-US" sz="1600" dirty="0">
                <a:solidFill>
                  <a:srgbClr val="000000"/>
                </a:solidFill>
              </a:rPr>
              <a:t> for the warning message.</a:t>
            </a:r>
          </a:p>
          <a:p>
            <a:pPr marL="342900" indent="-342900" algn="just">
              <a:buFont typeface="+mj-lt"/>
              <a:buAutoNum type="arabicPeriod" startAt="4"/>
            </a:pPr>
            <a:endParaRPr lang="en-US" sz="1600" dirty="0">
              <a:solidFill>
                <a:srgbClr val="000000"/>
              </a:solidFill>
            </a:endParaRPr>
          </a:p>
          <a:p>
            <a:pPr marL="342900" indent="-342900" algn="just">
              <a:buFont typeface="+mj-lt"/>
              <a:buAutoNum type="arabicPeriod" startAt="4"/>
            </a:pPr>
            <a:endParaRPr lang="en-US" sz="1600" dirty="0">
              <a:solidFill>
                <a:srgbClr val="000000"/>
              </a:solidFill>
            </a:endParaRPr>
          </a:p>
          <a:p>
            <a:pPr marL="0" indent="0" algn="just"/>
            <a:endParaRPr lang="en-US" sz="1600" dirty="0">
              <a:solidFill>
                <a:srgbClr val="000000"/>
              </a:solidFill>
            </a:endParaRPr>
          </a:p>
        </p:txBody>
      </p:sp>
      <p:pic>
        <p:nvPicPr>
          <p:cNvPr id="6" name="Picture 5">
            <a:extLst>
              <a:ext uri="{FF2B5EF4-FFF2-40B4-BE49-F238E27FC236}">
                <a16:creationId xmlns:a16="http://schemas.microsoft.com/office/drawing/2014/main" id="{B64C17EE-A3BD-4036-9623-2C66FFA1760C}"/>
              </a:ext>
            </a:extLst>
          </p:cNvPr>
          <p:cNvPicPr>
            <a:picLocks noChangeAspect="1"/>
          </p:cNvPicPr>
          <p:nvPr/>
        </p:nvPicPr>
        <p:blipFill>
          <a:blip r:embed="rId3"/>
          <a:stretch>
            <a:fillRect/>
          </a:stretch>
        </p:blipFill>
        <p:spPr>
          <a:xfrm>
            <a:off x="4519342" y="751080"/>
            <a:ext cx="4500746" cy="1823429"/>
          </a:xfrm>
          <a:prstGeom prst="rect">
            <a:avLst/>
          </a:prstGeom>
        </p:spPr>
      </p:pic>
      <p:pic>
        <p:nvPicPr>
          <p:cNvPr id="7" name="Picture 6">
            <a:extLst>
              <a:ext uri="{FF2B5EF4-FFF2-40B4-BE49-F238E27FC236}">
                <a16:creationId xmlns:a16="http://schemas.microsoft.com/office/drawing/2014/main" id="{C8536311-6E93-4CB4-B75C-7BC5F45AF2BA}"/>
              </a:ext>
            </a:extLst>
          </p:cNvPr>
          <p:cNvPicPr>
            <a:picLocks noChangeAspect="1"/>
          </p:cNvPicPr>
          <p:nvPr/>
        </p:nvPicPr>
        <p:blipFill>
          <a:blip r:embed="rId4"/>
          <a:stretch>
            <a:fillRect/>
          </a:stretch>
        </p:blipFill>
        <p:spPr>
          <a:xfrm>
            <a:off x="4519339" y="2870971"/>
            <a:ext cx="4500747" cy="1004805"/>
          </a:xfrm>
          <a:prstGeom prst="rect">
            <a:avLst/>
          </a:prstGeom>
        </p:spPr>
      </p:pic>
    </p:spTree>
    <p:extLst>
      <p:ext uri="{BB962C8B-B14F-4D97-AF65-F5344CB8AC3E}">
        <p14:creationId xmlns:p14="http://schemas.microsoft.com/office/powerpoint/2010/main" val="106491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270898" y="1101034"/>
            <a:ext cx="3901846" cy="1985907"/>
          </a:xfrm>
        </p:spPr>
        <p:txBody>
          <a:bodyPr/>
          <a:lstStyle/>
          <a:p>
            <a:pPr marL="342900" indent="-342900" algn="l">
              <a:buFont typeface="+mj-lt"/>
              <a:buAutoNum type="arabicPeriod" startAt="6"/>
            </a:pPr>
            <a:r>
              <a:rPr lang="en-US" sz="1600" b="1" dirty="0">
                <a:solidFill>
                  <a:srgbClr val="000000"/>
                </a:solidFill>
              </a:rPr>
              <a:t>Verify Interfaces: </a:t>
            </a:r>
            <a:r>
              <a:rPr lang="en-US" sz="1600" dirty="0">
                <a:solidFill>
                  <a:srgbClr val="000000"/>
                </a:solidFill>
              </a:rPr>
              <a:t>Click </a:t>
            </a:r>
            <a:r>
              <a:rPr lang="en-US" sz="1600" b="1" dirty="0">
                <a:solidFill>
                  <a:srgbClr val="000000"/>
                </a:solidFill>
              </a:rPr>
              <a:t>Interfaces </a:t>
            </a:r>
            <a:r>
              <a:rPr lang="en-US" sz="1600" dirty="0">
                <a:solidFill>
                  <a:srgbClr val="000000"/>
                </a:solidFill>
              </a:rPr>
              <a:t>to verify that the new </a:t>
            </a:r>
            <a:r>
              <a:rPr lang="en-US" sz="1600" b="1" dirty="0">
                <a:solidFill>
                  <a:srgbClr val="000000"/>
                </a:solidFill>
              </a:rPr>
              <a:t>vlan5</a:t>
            </a:r>
            <a:r>
              <a:rPr lang="en-US" sz="1600" dirty="0">
                <a:solidFill>
                  <a:srgbClr val="000000"/>
                </a:solidFill>
              </a:rPr>
              <a:t> interface is shown in the list of interfaces with its IPv4 address.</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06BF5CF0-D38A-4613-9D6E-A0C42670AB78}"/>
              </a:ext>
            </a:extLst>
          </p:cNvPr>
          <p:cNvPicPr>
            <a:picLocks noChangeAspect="1"/>
          </p:cNvPicPr>
          <p:nvPr/>
        </p:nvPicPr>
        <p:blipFill>
          <a:blip r:embed="rId3"/>
          <a:stretch>
            <a:fillRect/>
          </a:stretch>
        </p:blipFill>
        <p:spPr>
          <a:xfrm>
            <a:off x="4366514" y="1101034"/>
            <a:ext cx="4506588" cy="1229069"/>
          </a:xfrm>
          <a:prstGeom prst="rect">
            <a:avLst/>
          </a:prstGeom>
        </p:spPr>
      </p:pic>
    </p:spTree>
    <p:extLst>
      <p:ext uri="{BB962C8B-B14F-4D97-AF65-F5344CB8AC3E}">
        <p14:creationId xmlns:p14="http://schemas.microsoft.com/office/powerpoint/2010/main" val="318723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DHCP Scope</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2" y="795130"/>
            <a:ext cx="8280057" cy="3626604"/>
          </a:xfrm>
        </p:spPr>
        <p:txBody>
          <a:bodyPr/>
          <a:lstStyle/>
          <a:p>
            <a:pPr marL="0" indent="0" algn="l"/>
            <a:r>
              <a:rPr lang="en-US" sz="1600" dirty="0">
                <a:solidFill>
                  <a:srgbClr val="000000"/>
                </a:solidFill>
              </a:rPr>
              <a:t>This video will cover the following:</a:t>
            </a:r>
          </a:p>
          <a:p>
            <a:pPr marL="171450" indent="-171450" algn="l">
              <a:buFont typeface="Arial" panose="020B0604020202020204" pitchFamily="34" charset="0"/>
              <a:buChar char="•"/>
            </a:pPr>
            <a:r>
              <a:rPr lang="en-US" sz="1400" dirty="0">
                <a:solidFill>
                  <a:srgbClr val="000000"/>
                </a:solidFill>
              </a:rPr>
              <a:t>Review the topology</a:t>
            </a:r>
          </a:p>
          <a:p>
            <a:pPr marL="171450" indent="-171450" algn="l">
              <a:buFont typeface="Arial" panose="020B0604020202020204" pitchFamily="34" charset="0"/>
              <a:buChar char="•"/>
            </a:pPr>
            <a:r>
              <a:rPr lang="en-US" sz="1400" dirty="0">
                <a:solidFill>
                  <a:srgbClr val="000000"/>
                </a:solidFill>
              </a:rPr>
              <a:t>Explain the role of the WLC DHCP server</a:t>
            </a:r>
          </a:p>
          <a:p>
            <a:pPr marL="171450" indent="-171450" algn="l">
              <a:buFont typeface="Arial" panose="020B0604020202020204" pitchFamily="34" charset="0"/>
              <a:buChar char="•"/>
            </a:pPr>
            <a:r>
              <a:rPr lang="en-US" sz="1400" dirty="0">
                <a:solidFill>
                  <a:srgbClr val="000000"/>
                </a:solidFill>
              </a:rPr>
              <a:t>Create a new DHCP scope</a:t>
            </a:r>
          </a:p>
        </p:txBody>
      </p:sp>
    </p:spTree>
    <p:extLst>
      <p:ext uri="{BB962C8B-B14F-4D97-AF65-F5344CB8AC3E}">
        <p14:creationId xmlns:p14="http://schemas.microsoft.com/office/powerpoint/2010/main" val="423878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a:t>
            </a:r>
          </a:p>
        </p:txBody>
      </p:sp>
      <p:sp>
        <p:nvSpPr>
          <p:cNvPr id="5" name="Content Placeholder 4">
            <a:extLst>
              <a:ext uri="{FF2B5EF4-FFF2-40B4-BE49-F238E27FC236}">
                <a16:creationId xmlns:a16="http://schemas.microsoft.com/office/drawing/2014/main" id="{C81B2690-382F-41C9-972F-A501400BB69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DHCP scope configuration includes the following steps:</a:t>
            </a:r>
          </a:p>
          <a:p>
            <a:pPr marL="342900" indent="-342900" algn="l">
              <a:buFont typeface="+mj-lt"/>
              <a:buAutoNum type="arabicPeriod"/>
            </a:pPr>
            <a:r>
              <a:rPr lang="en-US" sz="1400" dirty="0">
                <a:solidFill>
                  <a:srgbClr val="000000"/>
                </a:solidFill>
              </a:rPr>
              <a:t>Create a new DHCP scope.</a:t>
            </a:r>
          </a:p>
          <a:p>
            <a:pPr marL="342900" indent="-342900" algn="l">
              <a:buFont typeface="+mj-lt"/>
              <a:buAutoNum type="arabicPeriod"/>
            </a:pPr>
            <a:r>
              <a:rPr lang="en-US" sz="1400" dirty="0">
                <a:solidFill>
                  <a:srgbClr val="000000"/>
                </a:solidFill>
              </a:rPr>
              <a:t>Name the DHCP scope.</a:t>
            </a:r>
          </a:p>
          <a:p>
            <a:pPr marL="342900" indent="-342900" algn="l">
              <a:buFont typeface="+mj-lt"/>
              <a:buAutoNum type="arabicPeriod"/>
            </a:pPr>
            <a:r>
              <a:rPr lang="en-US" sz="1400" dirty="0">
                <a:solidFill>
                  <a:srgbClr val="000000"/>
                </a:solidFill>
              </a:rPr>
              <a:t>Verify the new DHCP scope.</a:t>
            </a:r>
          </a:p>
          <a:p>
            <a:pPr marL="342900" indent="-342900" algn="l">
              <a:buFont typeface="+mj-lt"/>
              <a:buAutoNum type="arabicPeriod"/>
            </a:pPr>
            <a:r>
              <a:rPr lang="en-US" sz="1400" dirty="0">
                <a:solidFill>
                  <a:srgbClr val="000000"/>
                </a:solidFill>
              </a:rPr>
              <a:t>Configure and enable the new DHCP scope.</a:t>
            </a:r>
          </a:p>
          <a:p>
            <a:pPr marL="342900" indent="-342900" algn="l">
              <a:buFont typeface="+mj-lt"/>
              <a:buAutoNum type="arabicPeriod"/>
            </a:pPr>
            <a:r>
              <a:rPr lang="en-US" sz="1400" dirty="0">
                <a:solidFill>
                  <a:srgbClr val="000000"/>
                </a:solidFill>
              </a:rPr>
              <a:t>Verify the enable DHCP scope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44412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4045142" cy="2534778"/>
          </a:xfrm>
        </p:spPr>
        <p:txBody>
          <a:bodyPr/>
          <a:lstStyle/>
          <a:p>
            <a:pPr marL="342900" indent="-342900" algn="l">
              <a:buFont typeface="+mj-lt"/>
              <a:buAutoNum type="arabicPeriod"/>
            </a:pPr>
            <a:r>
              <a:rPr lang="en-US" sz="1600" b="1" dirty="0">
                <a:solidFill>
                  <a:srgbClr val="000000"/>
                </a:solidFill>
              </a:rPr>
              <a:t>Create a new DHCP scope:</a:t>
            </a:r>
            <a:r>
              <a:rPr lang="en-US" sz="1600" dirty="0">
                <a:solidFill>
                  <a:srgbClr val="000000"/>
                </a:solidFill>
              </a:rPr>
              <a:t> To configure a new DHCP scope, click </a:t>
            </a:r>
            <a:r>
              <a:rPr lang="en-US" sz="1600" b="1" dirty="0">
                <a:solidFill>
                  <a:srgbClr val="000000"/>
                </a:solidFill>
              </a:rPr>
              <a:t>Internal DHCP Server &gt; DHCP Scope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US" sz="1600" b="1" dirty="0">
                <a:solidFill>
                  <a:srgbClr val="000000"/>
                </a:solidFill>
              </a:rPr>
              <a:t>Name the DHCP scope: </a:t>
            </a:r>
            <a:r>
              <a:rPr lang="en-US" sz="1600" dirty="0">
                <a:solidFill>
                  <a:srgbClr val="000000"/>
                </a:solidFill>
              </a:rPr>
              <a:t>The scope is named </a:t>
            </a:r>
            <a:r>
              <a:rPr lang="en-US" sz="1600" b="1" dirty="0" err="1">
                <a:solidFill>
                  <a:srgbClr val="000000"/>
                </a:solidFill>
              </a:rPr>
              <a:t>Wireless_Management</a:t>
            </a:r>
            <a:r>
              <a:rPr lang="en-US" sz="1600" dirty="0">
                <a:solidFill>
                  <a:srgbClr val="000000"/>
                </a:solidFill>
              </a:rPr>
              <a:t> and then applied.</a:t>
            </a:r>
          </a:p>
          <a:p>
            <a:pPr marL="342900" indent="-342900" algn="l">
              <a:buFont typeface="+mj-lt"/>
              <a:buAutoNum type="arabicPeriod"/>
            </a:pPr>
            <a:endParaRPr lang="en-US" sz="1600" b="1"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2D0F5931-EB3D-49FE-9238-B0D53140262A}"/>
              </a:ext>
            </a:extLst>
          </p:cNvPr>
          <p:cNvPicPr>
            <a:picLocks noChangeAspect="1"/>
          </p:cNvPicPr>
          <p:nvPr/>
        </p:nvPicPr>
        <p:blipFill>
          <a:blip r:embed="rId3"/>
          <a:stretch>
            <a:fillRect/>
          </a:stretch>
        </p:blipFill>
        <p:spPr>
          <a:xfrm>
            <a:off x="4519804" y="713235"/>
            <a:ext cx="4511356" cy="1649313"/>
          </a:xfrm>
          <a:prstGeom prst="rect">
            <a:avLst/>
          </a:prstGeom>
        </p:spPr>
      </p:pic>
      <p:pic>
        <p:nvPicPr>
          <p:cNvPr id="6" name="Picture 5">
            <a:extLst>
              <a:ext uri="{FF2B5EF4-FFF2-40B4-BE49-F238E27FC236}">
                <a16:creationId xmlns:a16="http://schemas.microsoft.com/office/drawing/2014/main" id="{9292344A-C03D-4EDE-B886-F35F1C293AC6}"/>
              </a:ext>
            </a:extLst>
          </p:cNvPr>
          <p:cNvPicPr>
            <a:picLocks noChangeAspect="1"/>
          </p:cNvPicPr>
          <p:nvPr/>
        </p:nvPicPr>
        <p:blipFill>
          <a:blip r:embed="rId4"/>
          <a:stretch>
            <a:fillRect/>
          </a:stretch>
        </p:blipFill>
        <p:spPr>
          <a:xfrm>
            <a:off x="4519803" y="2650223"/>
            <a:ext cx="4510329" cy="1348229"/>
          </a:xfrm>
          <a:prstGeom prst="rect">
            <a:avLst/>
          </a:prstGeom>
        </p:spPr>
      </p:pic>
    </p:spTree>
    <p:extLst>
      <p:ext uri="{BB962C8B-B14F-4D97-AF65-F5344CB8AC3E}">
        <p14:creationId xmlns:p14="http://schemas.microsoft.com/office/powerpoint/2010/main" val="171973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202955" y="1301853"/>
            <a:ext cx="3889233" cy="2919456"/>
          </a:xfrm>
        </p:spPr>
        <p:txBody>
          <a:bodyPr/>
          <a:lstStyle/>
          <a:p>
            <a:pPr marL="342900" indent="-342900" algn="just">
              <a:buFont typeface="+mj-lt"/>
              <a:buAutoNum type="arabicPeriod" startAt="3"/>
            </a:pPr>
            <a:r>
              <a:rPr lang="en-US" sz="1600" b="1" dirty="0">
                <a:solidFill>
                  <a:srgbClr val="000000"/>
                </a:solidFill>
              </a:rPr>
              <a:t>Verify the new DHCP scope: </a:t>
            </a:r>
            <a:r>
              <a:rPr lang="en-US" sz="1600" dirty="0">
                <a:solidFill>
                  <a:srgbClr val="000000"/>
                </a:solidFill>
              </a:rPr>
              <a:t>In the </a:t>
            </a:r>
            <a:r>
              <a:rPr lang="en-US" sz="1600" b="1" dirty="0">
                <a:solidFill>
                  <a:srgbClr val="000000"/>
                </a:solidFill>
              </a:rPr>
              <a:t>DHCP Scopes</a:t>
            </a:r>
            <a:r>
              <a:rPr lang="en-US" sz="1600" dirty="0">
                <a:solidFill>
                  <a:srgbClr val="000000"/>
                </a:solidFill>
              </a:rPr>
              <a:t> page click the new Scope Name to configure the DHCP scope.</a:t>
            </a:r>
          </a:p>
          <a:p>
            <a:pPr marL="342900" indent="-342900" algn="just">
              <a:buFont typeface="+mj-lt"/>
              <a:buAutoNum type="arabicPeriod" startAt="3"/>
            </a:pPr>
            <a:endParaRPr lang="en-US" sz="1600" dirty="0">
              <a:solidFill>
                <a:srgbClr val="000000"/>
              </a:solidFill>
            </a:endParaRPr>
          </a:p>
          <a:p>
            <a:pPr marL="342900" indent="-342900" algn="just">
              <a:buFont typeface="+mj-lt"/>
              <a:buAutoNum type="arabicPeriod" startAt="3"/>
            </a:pPr>
            <a:r>
              <a:rPr lang="en-US" sz="1600" b="1" dirty="0">
                <a:solidFill>
                  <a:srgbClr val="000000"/>
                </a:solidFill>
              </a:rPr>
              <a:t>Configure and enable the new DHCP scope: </a:t>
            </a:r>
            <a:r>
              <a:rPr lang="en-US" sz="1600" dirty="0">
                <a:solidFill>
                  <a:srgbClr val="000000"/>
                </a:solidFill>
              </a:rPr>
              <a:t>On the Edit screen for the </a:t>
            </a:r>
            <a:r>
              <a:rPr lang="en-US" sz="1600" b="1" dirty="0" err="1">
                <a:solidFill>
                  <a:srgbClr val="000000"/>
                </a:solidFill>
              </a:rPr>
              <a:t>Wireless_Management</a:t>
            </a:r>
            <a:r>
              <a:rPr lang="en-US" sz="1600" dirty="0">
                <a:solidFill>
                  <a:srgbClr val="000000"/>
                </a:solidFill>
              </a:rPr>
              <a:t> scope, configure a pool of addresses (i.e., 192.168.200.240/24 to .249), the default router IPv4 address (i.e., 192.168.200.1), then </a:t>
            </a:r>
            <a:r>
              <a:rPr lang="en-US" sz="1600" b="1" dirty="0">
                <a:solidFill>
                  <a:srgbClr val="000000"/>
                </a:solidFill>
              </a:rPr>
              <a:t>Enabled</a:t>
            </a:r>
            <a:r>
              <a:rPr lang="en-US" sz="1600" dirty="0">
                <a:solidFill>
                  <a:srgbClr val="000000"/>
                </a:solidFill>
              </a:rPr>
              <a:t> and </a:t>
            </a:r>
            <a:r>
              <a:rPr lang="en-US" sz="1600" b="1" dirty="0">
                <a:solidFill>
                  <a:srgbClr val="000000"/>
                </a:solidFill>
              </a:rPr>
              <a:t>Apply</a:t>
            </a:r>
            <a:r>
              <a:rPr lang="en-US" sz="1600" dirty="0">
                <a:solidFill>
                  <a:srgbClr val="000000"/>
                </a:solidFill>
              </a:rPr>
              <a:t>.</a:t>
            </a:r>
          </a:p>
          <a:p>
            <a:pPr marL="342900" indent="-342900" algn="just">
              <a:buFont typeface="+mj-lt"/>
              <a:buAutoNum type="arabicPeriod" startAt="3"/>
            </a:pPr>
            <a:endParaRPr lang="en-US" sz="1600" dirty="0">
              <a:solidFill>
                <a:srgbClr val="000000"/>
              </a:solidFill>
            </a:endParaRPr>
          </a:p>
          <a:p>
            <a:pPr marL="0" indent="0" algn="just"/>
            <a:endParaRPr lang="en-US" sz="1600" dirty="0">
              <a:solidFill>
                <a:srgbClr val="000000"/>
              </a:solidFill>
            </a:endParaRPr>
          </a:p>
        </p:txBody>
      </p:sp>
      <p:pic>
        <p:nvPicPr>
          <p:cNvPr id="6" name="Picture 5">
            <a:extLst>
              <a:ext uri="{FF2B5EF4-FFF2-40B4-BE49-F238E27FC236}">
                <a16:creationId xmlns:a16="http://schemas.microsoft.com/office/drawing/2014/main" id="{D3737EAF-CF1E-495D-9010-27E5B67FC1F3}"/>
              </a:ext>
            </a:extLst>
          </p:cNvPr>
          <p:cNvPicPr>
            <a:picLocks noChangeAspect="1"/>
          </p:cNvPicPr>
          <p:nvPr/>
        </p:nvPicPr>
        <p:blipFill>
          <a:blip r:embed="rId3"/>
          <a:stretch>
            <a:fillRect/>
          </a:stretch>
        </p:blipFill>
        <p:spPr>
          <a:xfrm>
            <a:off x="4444981" y="1436764"/>
            <a:ext cx="4496063" cy="861013"/>
          </a:xfrm>
          <a:prstGeom prst="rect">
            <a:avLst/>
          </a:prstGeom>
        </p:spPr>
      </p:pic>
      <p:pic>
        <p:nvPicPr>
          <p:cNvPr id="7" name="Picture 6">
            <a:extLst>
              <a:ext uri="{FF2B5EF4-FFF2-40B4-BE49-F238E27FC236}">
                <a16:creationId xmlns:a16="http://schemas.microsoft.com/office/drawing/2014/main" id="{82F40A30-1D8D-4276-928F-AC0BFC672692}"/>
              </a:ext>
            </a:extLst>
          </p:cNvPr>
          <p:cNvPicPr>
            <a:picLocks noChangeAspect="1"/>
          </p:cNvPicPr>
          <p:nvPr/>
        </p:nvPicPr>
        <p:blipFill>
          <a:blip r:embed="rId4"/>
          <a:stretch>
            <a:fillRect/>
          </a:stretch>
        </p:blipFill>
        <p:spPr>
          <a:xfrm>
            <a:off x="4444981" y="2432689"/>
            <a:ext cx="4496064" cy="1609635"/>
          </a:xfrm>
          <a:prstGeom prst="rect">
            <a:avLst/>
          </a:prstGeom>
        </p:spPr>
      </p:pic>
    </p:spTree>
    <p:extLst>
      <p:ext uri="{BB962C8B-B14F-4D97-AF65-F5344CB8AC3E}">
        <p14:creationId xmlns:p14="http://schemas.microsoft.com/office/powerpoint/2010/main" val="41416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233062" y="1230601"/>
            <a:ext cx="3939682" cy="3392422"/>
          </a:xfrm>
        </p:spPr>
        <p:txBody>
          <a:bodyPr/>
          <a:lstStyle/>
          <a:p>
            <a:pPr marL="342900" indent="-342900" algn="just">
              <a:buFont typeface="+mj-lt"/>
              <a:buAutoNum type="arabicPeriod" startAt="5"/>
            </a:pPr>
            <a:r>
              <a:rPr lang="en-US" sz="1600" b="1" dirty="0">
                <a:solidFill>
                  <a:srgbClr val="000000"/>
                </a:solidFill>
              </a:rPr>
              <a:t>Verify the enable DHCP scope: </a:t>
            </a:r>
            <a:r>
              <a:rPr lang="en-US" sz="1600" dirty="0">
                <a:solidFill>
                  <a:srgbClr val="000000"/>
                </a:solidFill>
              </a:rPr>
              <a:t>The network administrator is returned to the </a:t>
            </a:r>
            <a:r>
              <a:rPr lang="en-US" sz="1600" b="1" dirty="0">
                <a:solidFill>
                  <a:srgbClr val="000000"/>
                </a:solidFill>
              </a:rPr>
              <a:t>DHCP Scopes</a:t>
            </a:r>
            <a:r>
              <a:rPr lang="en-US" sz="1600" dirty="0">
                <a:solidFill>
                  <a:srgbClr val="000000"/>
                </a:solidFill>
              </a:rPr>
              <a:t> page and can verify the scope is ready to be allocated to a new WLAN.</a:t>
            </a:r>
          </a:p>
          <a:p>
            <a:pPr marL="0" indent="0" algn="just"/>
            <a:endParaRPr lang="en-US" sz="1600" dirty="0">
              <a:solidFill>
                <a:srgbClr val="000000"/>
              </a:solidFill>
            </a:endParaRPr>
          </a:p>
        </p:txBody>
      </p:sp>
      <p:pic>
        <p:nvPicPr>
          <p:cNvPr id="7" name="Picture 6">
            <a:extLst>
              <a:ext uri="{FF2B5EF4-FFF2-40B4-BE49-F238E27FC236}">
                <a16:creationId xmlns:a16="http://schemas.microsoft.com/office/drawing/2014/main" id="{37DAEC89-0E2A-4EAA-85E1-769AC98C2933}"/>
              </a:ext>
            </a:extLst>
          </p:cNvPr>
          <p:cNvPicPr>
            <a:picLocks noChangeAspect="1"/>
          </p:cNvPicPr>
          <p:nvPr/>
        </p:nvPicPr>
        <p:blipFill>
          <a:blip r:embed="rId3"/>
          <a:stretch>
            <a:fillRect/>
          </a:stretch>
        </p:blipFill>
        <p:spPr>
          <a:xfrm>
            <a:off x="4427598" y="1359390"/>
            <a:ext cx="4483340" cy="1323513"/>
          </a:xfrm>
          <a:prstGeom prst="rect">
            <a:avLst/>
          </a:prstGeom>
        </p:spPr>
      </p:pic>
    </p:spTree>
    <p:extLst>
      <p:ext uri="{BB962C8B-B14F-4D97-AF65-F5344CB8AC3E}">
        <p14:creationId xmlns:p14="http://schemas.microsoft.com/office/powerpoint/2010/main" val="4147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WPA2 Enterprise WLAN</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31971" y="1361230"/>
            <a:ext cx="8593276" cy="3689897"/>
          </a:xfrm>
        </p:spPr>
        <p:txBody>
          <a:bodyPr/>
          <a:lstStyle/>
          <a:p>
            <a:pPr marL="0" indent="0" algn="l"/>
            <a:r>
              <a:rPr lang="en-US" sz="1600" dirty="0">
                <a:solidFill>
                  <a:srgbClr val="000000"/>
                </a:solidFill>
              </a:rPr>
              <a:t>This video will cover the following:</a:t>
            </a:r>
          </a:p>
          <a:p>
            <a:pPr marL="285750" indent="-285750" algn="l">
              <a:buFont typeface="Arial" panose="020B0604020202020204" pitchFamily="34" charset="0"/>
              <a:buChar char="•"/>
            </a:pPr>
            <a:r>
              <a:rPr lang="en-US" sz="1400" dirty="0">
                <a:solidFill>
                  <a:srgbClr val="000000"/>
                </a:solidFill>
              </a:rPr>
              <a:t>Review the topology</a:t>
            </a:r>
          </a:p>
          <a:p>
            <a:pPr marL="285750" indent="-285750" algn="l">
              <a:buFont typeface="Arial" panose="020B0604020202020204" pitchFamily="34" charset="0"/>
              <a:buChar char="•"/>
            </a:pPr>
            <a:r>
              <a:rPr lang="en-US" sz="1400" dirty="0">
                <a:solidFill>
                  <a:srgbClr val="000000"/>
                </a:solidFill>
              </a:rPr>
              <a:t>Create a WLAN</a:t>
            </a:r>
          </a:p>
          <a:p>
            <a:pPr marL="285750" indent="-285750" algn="l">
              <a:buFont typeface="Arial" panose="020B0604020202020204" pitchFamily="34" charset="0"/>
              <a:buChar char="•"/>
            </a:pPr>
            <a:r>
              <a:rPr lang="en-US" sz="1400" dirty="0">
                <a:solidFill>
                  <a:srgbClr val="000000"/>
                </a:solidFill>
              </a:rPr>
              <a:t>Configure the WLC to use the RADIUS server</a:t>
            </a:r>
          </a:p>
          <a:p>
            <a:pPr marL="285750" indent="-285750" algn="l">
              <a:buFont typeface="Arial" panose="020B0604020202020204" pitchFamily="34" charset="0"/>
              <a:buChar char="•"/>
            </a:pPr>
            <a:r>
              <a:rPr lang="en-US" sz="1400" dirty="0">
                <a:solidFill>
                  <a:srgbClr val="000000"/>
                </a:solidFill>
              </a:rPr>
              <a:t>Secure the new WLAN with WPA2-Enterprise</a:t>
            </a:r>
          </a:p>
          <a:p>
            <a:pPr marL="285750" indent="-285750" algn="l">
              <a:buFont typeface="Arial" panose="020B0604020202020204" pitchFamily="34" charset="0"/>
              <a:buChar char="•"/>
            </a:pPr>
            <a:r>
              <a:rPr lang="en-US" sz="1400" dirty="0">
                <a:solidFill>
                  <a:srgbClr val="000000"/>
                </a:solidFill>
              </a:rPr>
              <a:t>Verify WPA2-Enterprise Security</a:t>
            </a:r>
            <a:endParaRPr lang="en-US" sz="1600" dirty="0">
              <a:solidFill>
                <a:srgbClr val="000000"/>
              </a:solidFill>
            </a:endParaRPr>
          </a:p>
        </p:txBody>
      </p:sp>
    </p:spTree>
    <p:extLst>
      <p:ext uri="{BB962C8B-B14F-4D97-AF65-F5344CB8AC3E}">
        <p14:creationId xmlns:p14="http://schemas.microsoft.com/office/powerpoint/2010/main" val="271423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Benefits of Wireless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just">
              <a:buFont typeface="Arial" panose="020B0604020202020204" pitchFamily="34" charset="0"/>
              <a:buChar char="•"/>
            </a:pPr>
            <a:r>
              <a:rPr lang="en-US" sz="1600" dirty="0">
                <a:solidFill>
                  <a:srgbClr val="000000"/>
                </a:solidFill>
              </a:rPr>
              <a:t>A Wireless LAN (WLAN) is a type of wireless network that is commonly used in homes, offices, and campus environments.</a:t>
            </a:r>
          </a:p>
          <a:p>
            <a:pPr marL="342900" indent="-342900" algn="l">
              <a:buFont typeface="Arial" panose="020B0604020202020204" pitchFamily="34" charset="0"/>
              <a:buChar char="•"/>
            </a:pPr>
            <a:r>
              <a:rPr lang="en-US" sz="1600" dirty="0">
                <a:solidFill>
                  <a:srgbClr val="000000"/>
                </a:solidFill>
              </a:rPr>
              <a:t>WLANs make mobility possible within the home and business environments.</a:t>
            </a:r>
          </a:p>
          <a:p>
            <a:pPr marL="342900" indent="-342900" algn="l">
              <a:buFont typeface="Arial" panose="020B0604020202020204" pitchFamily="34" charset="0"/>
              <a:buChar char="•"/>
            </a:pPr>
            <a:r>
              <a:rPr lang="en-US" sz="1600" dirty="0">
                <a:solidFill>
                  <a:srgbClr val="000000"/>
                </a:solidFill>
              </a:rPr>
              <a:t>Wireless infrastructures adapt to rapidly changing needs and technologies.</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121184" y="1311545"/>
            <a:ext cx="2927420" cy="195039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a:t>
            </a:r>
          </a:p>
        </p:txBody>
      </p:sp>
      <p:sp>
        <p:nvSpPr>
          <p:cNvPr id="5" name="Content Placeholder 4">
            <a:extLst>
              <a:ext uri="{FF2B5EF4-FFF2-40B4-BE49-F238E27FC236}">
                <a16:creationId xmlns:a16="http://schemas.microsoft.com/office/drawing/2014/main" id="{CB74077E-84FF-4B2F-948F-9A796DD53A24}"/>
              </a:ext>
            </a:extLst>
          </p:cNvPr>
          <p:cNvSpPr>
            <a:spLocks noGrp="1"/>
          </p:cNvSpPr>
          <p:nvPr>
            <p:ph idx="1"/>
          </p:nvPr>
        </p:nvSpPr>
        <p:spPr>
          <a:xfrm>
            <a:off x="431971" y="1052471"/>
            <a:ext cx="8280057" cy="3689897"/>
          </a:xfrm>
        </p:spPr>
        <p:txBody>
          <a:bodyPr/>
          <a:lstStyle/>
          <a:p>
            <a:pPr marL="0" indent="0" algn="just"/>
            <a:r>
              <a:rPr lang="en-US" sz="1600" dirty="0">
                <a:solidFill>
                  <a:srgbClr val="000000"/>
                </a:solidFill>
              </a:rPr>
              <a:t>By default, all newly created WLANs on the WLC will use WPA2 with Advanced Encryption System (AES). </a:t>
            </a:r>
          </a:p>
          <a:p>
            <a:pPr marL="285750" indent="-285750" algn="just">
              <a:buFont typeface="Arial" panose="020B0604020202020204" pitchFamily="34" charset="0"/>
              <a:buChar char="•"/>
            </a:pPr>
            <a:r>
              <a:rPr lang="en-US" sz="1400" dirty="0">
                <a:solidFill>
                  <a:srgbClr val="000000"/>
                </a:solidFill>
              </a:rPr>
              <a:t>802.1X is the default key management protocol used to communicate with the RADIUS server.</a:t>
            </a:r>
          </a:p>
          <a:p>
            <a:pPr marL="285750" indent="-285750" algn="just">
              <a:buFont typeface="Arial" panose="020B0604020202020204" pitchFamily="34" charset="0"/>
              <a:buChar char="•"/>
            </a:pPr>
            <a:r>
              <a:rPr lang="en-US" sz="1400" dirty="0">
                <a:solidFill>
                  <a:srgbClr val="000000"/>
                </a:solidFill>
              </a:rPr>
              <a:t>Next, create a new WLAN to use interface </a:t>
            </a:r>
            <a:r>
              <a:rPr lang="en-US" sz="1400" b="1" dirty="0">
                <a:solidFill>
                  <a:srgbClr val="000000"/>
                </a:solidFill>
              </a:rPr>
              <a:t>vlan5</a:t>
            </a:r>
            <a:r>
              <a:rPr lang="en-US" sz="1400" dirty="0">
                <a:solidFill>
                  <a:srgbClr val="000000"/>
                </a:solidFill>
              </a:rPr>
              <a:t>.</a:t>
            </a:r>
          </a:p>
          <a:p>
            <a:pPr marL="0" indent="0" algn="just"/>
            <a:endParaRPr lang="en-US" sz="1600" dirty="0">
              <a:solidFill>
                <a:srgbClr val="000000"/>
              </a:solidFill>
            </a:endParaRPr>
          </a:p>
          <a:p>
            <a:pPr marL="0" indent="0" algn="just"/>
            <a:r>
              <a:rPr lang="en-US" sz="1600" dirty="0">
                <a:solidFill>
                  <a:srgbClr val="000000"/>
                </a:solidFill>
              </a:rPr>
              <a:t>Configuring a new WLAN on the WLC includes the following steps:</a:t>
            </a:r>
          </a:p>
          <a:p>
            <a:pPr marL="415985" lvl="1" indent="-342900" algn="just">
              <a:buFont typeface="+mj-lt"/>
              <a:buAutoNum type="arabicPeriod"/>
            </a:pPr>
            <a:r>
              <a:rPr lang="en-US" dirty="0">
                <a:solidFill>
                  <a:srgbClr val="000000"/>
                </a:solidFill>
              </a:rPr>
              <a:t>Create a new WLAN.</a:t>
            </a:r>
          </a:p>
          <a:p>
            <a:pPr marL="415985" lvl="1" indent="-342900" algn="just">
              <a:buFont typeface="+mj-lt"/>
              <a:buAutoNum type="arabicPeriod"/>
            </a:pPr>
            <a:r>
              <a:rPr lang="en-US" dirty="0">
                <a:solidFill>
                  <a:srgbClr val="000000"/>
                </a:solidFill>
              </a:rPr>
              <a:t>Configure the WLAN name and SSID.</a:t>
            </a:r>
          </a:p>
          <a:p>
            <a:pPr marL="415985" lvl="1" indent="-342900" algn="just">
              <a:buFont typeface="+mj-lt"/>
              <a:buAutoNum type="arabicPeriod"/>
            </a:pPr>
            <a:r>
              <a:rPr lang="en-US" dirty="0">
                <a:solidFill>
                  <a:srgbClr val="000000"/>
                </a:solidFill>
              </a:rPr>
              <a:t>Enable the WLAN for VLAN 5.</a:t>
            </a:r>
          </a:p>
          <a:p>
            <a:pPr marL="415985" lvl="1" indent="-342900" algn="just">
              <a:buFont typeface="+mj-lt"/>
              <a:buAutoNum type="arabicPeriod"/>
            </a:pPr>
            <a:r>
              <a:rPr lang="en-US" dirty="0">
                <a:solidFill>
                  <a:srgbClr val="000000"/>
                </a:solidFill>
              </a:rPr>
              <a:t>Verify AES and 802.1X defaults.</a:t>
            </a:r>
          </a:p>
          <a:p>
            <a:pPr marL="415985" lvl="1" indent="-342900" algn="just">
              <a:buFont typeface="+mj-lt"/>
              <a:buAutoNum type="arabicPeriod"/>
            </a:pPr>
            <a:r>
              <a:rPr lang="en-US" dirty="0">
                <a:solidFill>
                  <a:srgbClr val="000000"/>
                </a:solidFill>
              </a:rPr>
              <a:t>Configure WLAN security to use the RADIUS server.</a:t>
            </a:r>
          </a:p>
          <a:p>
            <a:pPr marL="415985" lvl="1" indent="-342900" algn="just">
              <a:buFont typeface="+mj-lt"/>
              <a:buAutoNum type="arabicPeriod"/>
            </a:pPr>
            <a:r>
              <a:rPr lang="en-US" dirty="0">
                <a:solidFill>
                  <a:srgbClr val="000000"/>
                </a:solidFill>
              </a:rPr>
              <a:t>Verify the new WLAN is available.</a:t>
            </a:r>
          </a:p>
          <a:p>
            <a:pPr marL="342900" indent="-342900" algn="just">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29008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237331" y="1169469"/>
            <a:ext cx="4056529" cy="1801296"/>
          </a:xfrm>
        </p:spPr>
        <p:txBody>
          <a:bodyPr/>
          <a:lstStyle/>
          <a:p>
            <a:pPr marL="342900" indent="-342900" algn="just">
              <a:buFont typeface="+mj-lt"/>
              <a:buAutoNum type="arabicPeriod"/>
            </a:pPr>
            <a:r>
              <a:rPr lang="en-US" sz="1600" b="1" dirty="0">
                <a:solidFill>
                  <a:srgbClr val="000000"/>
                </a:solidFill>
              </a:rPr>
              <a:t>Create a new WLAN: </a:t>
            </a:r>
            <a:r>
              <a:rPr lang="en-US" sz="1600" dirty="0">
                <a:solidFill>
                  <a:srgbClr val="000000"/>
                </a:solidFill>
              </a:rPr>
              <a:t>Click the </a:t>
            </a:r>
            <a:r>
              <a:rPr lang="en-US" sz="1600" b="1" dirty="0">
                <a:solidFill>
                  <a:srgbClr val="000000"/>
                </a:solidFill>
              </a:rPr>
              <a:t>WLANs</a:t>
            </a:r>
            <a:r>
              <a:rPr lang="en-US" sz="1600" dirty="0">
                <a:solidFill>
                  <a:srgbClr val="000000"/>
                </a:solidFill>
              </a:rPr>
              <a:t> tab and then </a:t>
            </a:r>
            <a:r>
              <a:rPr lang="en-US" sz="1600" b="1" dirty="0">
                <a:solidFill>
                  <a:srgbClr val="000000"/>
                </a:solidFill>
              </a:rPr>
              <a:t>Go</a:t>
            </a:r>
            <a:r>
              <a:rPr lang="en-US" sz="1600" dirty="0">
                <a:solidFill>
                  <a:srgbClr val="000000"/>
                </a:solidFill>
              </a:rPr>
              <a:t> to create a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just">
              <a:buFont typeface="+mj-lt"/>
              <a:buAutoNum type="arabicPeriod"/>
            </a:pPr>
            <a:r>
              <a:rPr lang="en-US" sz="1600" b="1" dirty="0">
                <a:solidFill>
                  <a:srgbClr val="000000"/>
                </a:solidFill>
              </a:rPr>
              <a:t>Configure the WLAN name and SSID: </a:t>
            </a:r>
            <a:r>
              <a:rPr lang="en-US" sz="1600" dirty="0">
                <a:solidFill>
                  <a:srgbClr val="000000"/>
                </a:solidFill>
              </a:rPr>
              <a:t>Enter the profile name and SSID, choose an ID of </a:t>
            </a:r>
            <a:r>
              <a:rPr lang="en-US" sz="1600" b="1" dirty="0">
                <a:solidFill>
                  <a:srgbClr val="000000"/>
                </a:solidFill>
              </a:rPr>
              <a:t>5</a:t>
            </a:r>
            <a:r>
              <a:rPr lang="en-US" sz="1600" dirty="0">
                <a:solidFill>
                  <a:srgbClr val="000000"/>
                </a:solidFill>
              </a:rPr>
              <a:t>, and then click </a:t>
            </a:r>
            <a:r>
              <a:rPr lang="en-US" sz="1600" b="1" dirty="0">
                <a:solidFill>
                  <a:srgbClr val="000000"/>
                </a:solidFill>
              </a:rPr>
              <a:t>Apply</a:t>
            </a:r>
            <a:r>
              <a:rPr lang="en-US" sz="1600" dirty="0">
                <a:solidFill>
                  <a:srgbClr val="000000"/>
                </a:solidFill>
              </a:rPr>
              <a:t> to create the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69D07D63-80EC-47FD-A4EB-9542EFFF7445}"/>
              </a:ext>
            </a:extLst>
          </p:cNvPr>
          <p:cNvPicPr>
            <a:picLocks noChangeAspect="1"/>
          </p:cNvPicPr>
          <p:nvPr/>
        </p:nvPicPr>
        <p:blipFill>
          <a:blip r:embed="rId3"/>
          <a:stretch>
            <a:fillRect/>
          </a:stretch>
        </p:blipFill>
        <p:spPr>
          <a:xfrm>
            <a:off x="4560346" y="1021478"/>
            <a:ext cx="4558429" cy="1096889"/>
          </a:xfrm>
          <a:prstGeom prst="rect">
            <a:avLst/>
          </a:prstGeom>
        </p:spPr>
      </p:pic>
      <p:pic>
        <p:nvPicPr>
          <p:cNvPr id="7" name="Picture 6">
            <a:extLst>
              <a:ext uri="{FF2B5EF4-FFF2-40B4-BE49-F238E27FC236}">
                <a16:creationId xmlns:a16="http://schemas.microsoft.com/office/drawing/2014/main" id="{2088388C-4009-4727-B175-D1B1B22DE8E7}"/>
              </a:ext>
            </a:extLst>
          </p:cNvPr>
          <p:cNvPicPr>
            <a:picLocks noChangeAspect="1"/>
          </p:cNvPicPr>
          <p:nvPr/>
        </p:nvPicPr>
        <p:blipFill>
          <a:blip r:embed="rId4"/>
          <a:stretch>
            <a:fillRect/>
          </a:stretch>
        </p:blipFill>
        <p:spPr>
          <a:xfrm>
            <a:off x="4560346" y="2970765"/>
            <a:ext cx="4531189" cy="1066809"/>
          </a:xfrm>
          <a:prstGeom prst="rect">
            <a:avLst/>
          </a:prstGeom>
        </p:spPr>
      </p:pic>
    </p:spTree>
    <p:extLst>
      <p:ext uri="{BB962C8B-B14F-4D97-AF65-F5344CB8AC3E}">
        <p14:creationId xmlns:p14="http://schemas.microsoft.com/office/powerpoint/2010/main" val="10976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237331" y="921844"/>
            <a:ext cx="4092907" cy="1913750"/>
          </a:xfrm>
        </p:spPr>
        <p:txBody>
          <a:bodyPr/>
          <a:lstStyle/>
          <a:p>
            <a:pPr marL="342900" indent="-342900" algn="just">
              <a:buFont typeface="+mj-lt"/>
              <a:buAutoNum type="arabicPeriod" startAt="3"/>
            </a:pPr>
            <a:r>
              <a:rPr lang="en-US" sz="1600" b="1" dirty="0">
                <a:solidFill>
                  <a:srgbClr val="000000"/>
                </a:solidFill>
              </a:rPr>
              <a:t>Enable the WLAN for VLAN 5: </a:t>
            </a:r>
            <a:r>
              <a:rPr lang="en-US" sz="1600" dirty="0">
                <a:solidFill>
                  <a:srgbClr val="000000"/>
                </a:solidFill>
              </a:rPr>
              <a:t>Once the WLAN, change the status to </a:t>
            </a:r>
            <a:r>
              <a:rPr lang="en-US" sz="1600" b="1" dirty="0">
                <a:solidFill>
                  <a:srgbClr val="000000"/>
                </a:solidFill>
              </a:rPr>
              <a:t>Enabled</a:t>
            </a:r>
            <a:r>
              <a:rPr lang="en-US" sz="1600" dirty="0">
                <a:solidFill>
                  <a:srgbClr val="000000"/>
                </a:solidFill>
              </a:rPr>
              <a:t>, choose </a:t>
            </a:r>
            <a:r>
              <a:rPr lang="en-US" sz="1600" b="1" dirty="0">
                <a:solidFill>
                  <a:srgbClr val="000000"/>
                </a:solidFill>
              </a:rPr>
              <a:t>vlan5</a:t>
            </a:r>
            <a:r>
              <a:rPr lang="en-US" sz="1600" dirty="0">
                <a:solidFill>
                  <a:srgbClr val="000000"/>
                </a:solidFill>
              </a:rPr>
              <a:t> from the Interface/Interface Group(G) dropdown list, and then click </a:t>
            </a:r>
            <a:r>
              <a:rPr lang="en-US" sz="1600" b="1" dirty="0">
                <a:solidFill>
                  <a:srgbClr val="000000"/>
                </a:solidFill>
              </a:rPr>
              <a:t>Apply</a:t>
            </a:r>
            <a:r>
              <a:rPr lang="en-US" sz="1600" dirty="0">
                <a:solidFill>
                  <a:srgbClr val="000000"/>
                </a:solidFill>
              </a:rPr>
              <a:t> and click </a:t>
            </a:r>
            <a:r>
              <a:rPr lang="en-US" sz="1600" b="1" dirty="0">
                <a:solidFill>
                  <a:srgbClr val="000000"/>
                </a:solidFill>
              </a:rPr>
              <a:t>OK</a:t>
            </a:r>
            <a:r>
              <a:rPr lang="en-US" sz="1600" dirty="0">
                <a:solidFill>
                  <a:srgbClr val="000000"/>
                </a:solidFill>
              </a:rPr>
              <a:t> to accept the popup message.</a:t>
            </a:r>
          </a:p>
          <a:p>
            <a:pPr marL="342900" indent="-342900" algn="just">
              <a:buFont typeface="+mj-lt"/>
              <a:buAutoNum type="arabicPeriod" startAt="3"/>
            </a:pPr>
            <a:endParaRPr lang="en-US" sz="1600" dirty="0">
              <a:solidFill>
                <a:srgbClr val="000000"/>
              </a:solidFill>
            </a:endParaRPr>
          </a:p>
          <a:p>
            <a:pPr marL="342900" indent="-342900" algn="just">
              <a:buFont typeface="+mj-lt"/>
              <a:buAutoNum type="arabicPeriod" startAt="3"/>
            </a:pPr>
            <a:endParaRPr lang="en-US" sz="1600" b="1" dirty="0">
              <a:solidFill>
                <a:srgbClr val="000000"/>
              </a:solidFill>
            </a:endParaRPr>
          </a:p>
          <a:p>
            <a:pPr marL="342900" indent="-342900" algn="just">
              <a:buFont typeface="+mj-lt"/>
              <a:buAutoNum type="arabicPeriod" startAt="3"/>
            </a:pPr>
            <a:r>
              <a:rPr lang="en-US" sz="1600" b="1" dirty="0">
                <a:solidFill>
                  <a:srgbClr val="000000"/>
                </a:solidFill>
              </a:rPr>
              <a:t>Verify AES and 802.1X defaults: </a:t>
            </a:r>
            <a:r>
              <a:rPr lang="en-US" sz="1600" dirty="0">
                <a:solidFill>
                  <a:srgbClr val="000000"/>
                </a:solidFill>
              </a:rPr>
              <a:t>Click the </a:t>
            </a:r>
            <a:r>
              <a:rPr lang="en-US" sz="1600" b="1" dirty="0">
                <a:solidFill>
                  <a:srgbClr val="000000"/>
                </a:solidFill>
              </a:rPr>
              <a:t>Security</a:t>
            </a:r>
            <a:r>
              <a:rPr lang="en-US" sz="1600" dirty="0">
                <a:solidFill>
                  <a:srgbClr val="000000"/>
                </a:solidFill>
              </a:rPr>
              <a:t> tab to view the default security configuration for the new WLAN. </a:t>
            </a:r>
            <a:endParaRPr lang="en-US" sz="1600" b="1" dirty="0">
              <a:solidFill>
                <a:srgbClr val="000000"/>
              </a:solidFill>
            </a:endParaRPr>
          </a:p>
          <a:p>
            <a:pPr marL="0" indent="0" algn="just"/>
            <a:endParaRPr lang="en-US" sz="1600" dirty="0">
              <a:solidFill>
                <a:srgbClr val="000000"/>
              </a:solidFill>
            </a:endParaRPr>
          </a:p>
          <a:p>
            <a:pPr marL="342900" indent="-342900" algn="just">
              <a:buFont typeface="+mj-lt"/>
              <a:buAutoNum type="arabicPeriod" startAt="3"/>
            </a:pPr>
            <a:endParaRPr lang="en-US" sz="1600" dirty="0">
              <a:solidFill>
                <a:srgbClr val="000000"/>
              </a:solidFill>
            </a:endParaRPr>
          </a:p>
        </p:txBody>
      </p:sp>
      <p:pic>
        <p:nvPicPr>
          <p:cNvPr id="6" name="Picture 5">
            <a:extLst>
              <a:ext uri="{FF2B5EF4-FFF2-40B4-BE49-F238E27FC236}">
                <a16:creationId xmlns:a16="http://schemas.microsoft.com/office/drawing/2014/main" id="{4E8A6368-6F01-410F-B4A6-1DA34E5FCDE1}"/>
              </a:ext>
            </a:extLst>
          </p:cNvPr>
          <p:cNvPicPr>
            <a:picLocks noChangeAspect="1"/>
          </p:cNvPicPr>
          <p:nvPr/>
        </p:nvPicPr>
        <p:blipFill>
          <a:blip r:embed="rId3"/>
          <a:stretch>
            <a:fillRect/>
          </a:stretch>
        </p:blipFill>
        <p:spPr>
          <a:xfrm>
            <a:off x="4567569" y="673980"/>
            <a:ext cx="4538955" cy="1913751"/>
          </a:xfrm>
          <a:prstGeom prst="rect">
            <a:avLst/>
          </a:prstGeom>
        </p:spPr>
      </p:pic>
      <p:pic>
        <p:nvPicPr>
          <p:cNvPr id="7" name="Picture 6">
            <a:extLst>
              <a:ext uri="{FF2B5EF4-FFF2-40B4-BE49-F238E27FC236}">
                <a16:creationId xmlns:a16="http://schemas.microsoft.com/office/drawing/2014/main" id="{3A0D003A-CD1B-4E4C-9D74-5A5E0BAE545F}"/>
              </a:ext>
            </a:extLst>
          </p:cNvPr>
          <p:cNvPicPr>
            <a:picLocks noChangeAspect="1"/>
          </p:cNvPicPr>
          <p:nvPr/>
        </p:nvPicPr>
        <p:blipFill>
          <a:blip r:embed="rId4"/>
          <a:stretch>
            <a:fillRect/>
          </a:stretch>
        </p:blipFill>
        <p:spPr>
          <a:xfrm>
            <a:off x="4567569" y="2678518"/>
            <a:ext cx="4488428" cy="2213548"/>
          </a:xfrm>
          <a:prstGeom prst="rect">
            <a:avLst/>
          </a:prstGeom>
        </p:spPr>
      </p:pic>
    </p:spTree>
    <p:extLst>
      <p:ext uri="{BB962C8B-B14F-4D97-AF65-F5344CB8AC3E}">
        <p14:creationId xmlns:p14="http://schemas.microsoft.com/office/powerpoint/2010/main" val="333310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277167" y="799697"/>
            <a:ext cx="3990132" cy="1839912"/>
          </a:xfrm>
        </p:spPr>
        <p:txBody>
          <a:bodyPr/>
          <a:lstStyle/>
          <a:p>
            <a:pPr marL="342900" indent="-342900" algn="just">
              <a:buFont typeface="+mj-lt"/>
              <a:buAutoNum type="arabicPeriod" startAt="5"/>
            </a:pPr>
            <a:r>
              <a:rPr lang="en-US" sz="1600" b="1" dirty="0">
                <a:solidFill>
                  <a:srgbClr val="000000"/>
                </a:solidFill>
              </a:rPr>
              <a:t>Configure the RADIUS server: </a:t>
            </a:r>
            <a:r>
              <a:rPr lang="en-US" sz="1600" dirty="0">
                <a:solidFill>
                  <a:srgbClr val="000000"/>
                </a:solidFill>
              </a:rPr>
              <a:t>To select the RADIUS server that will be used to authenticate WLAN users, click the </a:t>
            </a:r>
            <a:r>
              <a:rPr lang="en-US" sz="1600" b="1" dirty="0">
                <a:solidFill>
                  <a:srgbClr val="000000"/>
                </a:solidFill>
              </a:rPr>
              <a:t>AAA Servers</a:t>
            </a:r>
            <a:r>
              <a:rPr lang="en-US" sz="1600" dirty="0">
                <a:solidFill>
                  <a:srgbClr val="000000"/>
                </a:solidFill>
              </a:rPr>
              <a:t> tab and in the dropdown box, select the RADIUS server that was configured on the WLC previously, and then </a:t>
            </a:r>
            <a:r>
              <a:rPr lang="en-US" sz="1600" b="1" dirty="0">
                <a:solidFill>
                  <a:srgbClr val="000000"/>
                </a:solidFill>
              </a:rPr>
              <a:t>Apply </a:t>
            </a:r>
            <a:r>
              <a:rPr lang="en-US" sz="1600" dirty="0">
                <a:solidFill>
                  <a:srgbClr val="000000"/>
                </a:solidFill>
              </a:rPr>
              <a:t>your changes.</a:t>
            </a:r>
          </a:p>
          <a:p>
            <a:pPr marL="342900" indent="-342900" algn="just">
              <a:buFont typeface="+mj-lt"/>
              <a:buAutoNum type="arabicPeriod" startAt="5"/>
            </a:pPr>
            <a:endParaRPr lang="en-US" sz="1600" dirty="0">
              <a:solidFill>
                <a:srgbClr val="000000"/>
              </a:solidFill>
            </a:endParaRPr>
          </a:p>
          <a:p>
            <a:pPr marL="342900" indent="-342900" algn="just">
              <a:buFont typeface="+mj-lt"/>
              <a:buAutoNum type="arabicPeriod" startAt="6"/>
            </a:pPr>
            <a:r>
              <a:rPr lang="en-US" sz="1600" b="1" dirty="0">
                <a:solidFill>
                  <a:srgbClr val="000000"/>
                </a:solidFill>
              </a:rPr>
              <a:t>Verify that the new WLAN is available: </a:t>
            </a:r>
            <a:r>
              <a:rPr lang="en-US" sz="1600" dirty="0">
                <a:solidFill>
                  <a:srgbClr val="000000"/>
                </a:solidFill>
              </a:rPr>
              <a:t>To verify that the new WLAN is listed and enabled click on the </a:t>
            </a:r>
            <a:r>
              <a:rPr lang="en-US" sz="1600" b="1" dirty="0">
                <a:solidFill>
                  <a:srgbClr val="000000"/>
                </a:solidFill>
              </a:rPr>
              <a:t>WLANs</a:t>
            </a:r>
            <a:r>
              <a:rPr lang="en-US" sz="1600" dirty="0">
                <a:solidFill>
                  <a:srgbClr val="000000"/>
                </a:solidFill>
              </a:rPr>
              <a:t> submenu.</a:t>
            </a:r>
          </a:p>
        </p:txBody>
      </p:sp>
      <p:pic>
        <p:nvPicPr>
          <p:cNvPr id="6" name="Picture 5">
            <a:extLst>
              <a:ext uri="{FF2B5EF4-FFF2-40B4-BE49-F238E27FC236}">
                <a16:creationId xmlns:a16="http://schemas.microsoft.com/office/drawing/2014/main" id="{E86ED0FB-7D8D-4147-869C-1C0F66020A0C}"/>
              </a:ext>
            </a:extLst>
          </p:cNvPr>
          <p:cNvPicPr>
            <a:picLocks noChangeAspect="1"/>
          </p:cNvPicPr>
          <p:nvPr/>
        </p:nvPicPr>
        <p:blipFill>
          <a:blip r:embed="rId3"/>
          <a:stretch>
            <a:fillRect/>
          </a:stretch>
        </p:blipFill>
        <p:spPr>
          <a:xfrm>
            <a:off x="4544465" y="680406"/>
            <a:ext cx="4582927" cy="2027063"/>
          </a:xfrm>
          <a:prstGeom prst="rect">
            <a:avLst/>
          </a:prstGeom>
        </p:spPr>
      </p:pic>
      <p:pic>
        <p:nvPicPr>
          <p:cNvPr id="7" name="Picture 6">
            <a:extLst>
              <a:ext uri="{FF2B5EF4-FFF2-40B4-BE49-F238E27FC236}">
                <a16:creationId xmlns:a16="http://schemas.microsoft.com/office/drawing/2014/main" id="{19CF0D25-40CA-4A3C-A5AA-91992AFC8AEE}"/>
              </a:ext>
            </a:extLst>
          </p:cNvPr>
          <p:cNvPicPr>
            <a:picLocks noChangeAspect="1"/>
          </p:cNvPicPr>
          <p:nvPr/>
        </p:nvPicPr>
        <p:blipFill>
          <a:blip r:embed="rId4"/>
          <a:stretch>
            <a:fillRect/>
          </a:stretch>
        </p:blipFill>
        <p:spPr>
          <a:xfrm>
            <a:off x="4544465" y="2991647"/>
            <a:ext cx="4572000" cy="1101487"/>
          </a:xfrm>
          <a:prstGeom prst="rect">
            <a:avLst/>
          </a:prstGeom>
        </p:spPr>
      </p:pic>
    </p:spTree>
    <p:extLst>
      <p:ext uri="{BB962C8B-B14F-4D97-AF65-F5344CB8AC3E}">
        <p14:creationId xmlns:p14="http://schemas.microsoft.com/office/powerpoint/2010/main" val="15592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Module Practice and Quiz</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192" y="1063229"/>
            <a:ext cx="8971808" cy="3394472"/>
          </a:xfrm>
        </p:spPr>
        <p:txBody>
          <a:bodyPr/>
          <a:lstStyle/>
          <a:p>
            <a:r>
              <a:rPr lang="en-US" sz="2400" dirty="0">
                <a:latin typeface="Century Gothic" panose="020B0502020202020204" pitchFamily="34" charset="0"/>
              </a:rPr>
              <a:t>Refer to Quiz - Chapter 6 in Cisco Networking Academy platform</a:t>
            </a:r>
          </a:p>
          <a:p>
            <a:r>
              <a:rPr lang="en-US" sz="2400" dirty="0">
                <a:latin typeface="Century Gothic" panose="020B0502020202020204" pitchFamily="34" charset="0"/>
              </a:rPr>
              <a:t>In this Packet Tracer, you will complete the following:</a:t>
            </a:r>
          </a:p>
          <a:p>
            <a:pPr lvl="1"/>
            <a:r>
              <a:rPr lang="en-US" sz="1600" dirty="0">
                <a:latin typeface="Century Gothic" panose="020B0502020202020204" pitchFamily="34" charset="0"/>
              </a:rPr>
              <a:t>In this Packet Tracer activity, you will configure a new WLAN on a wireless LAN controller (WLC), including the VLAN interface that it will use. You will configure the WLAN to use a RADIUS server and WPA2-Enterprise to authenticate users. You will also configure the WLC to use an SNMP server.</a:t>
            </a:r>
          </a:p>
          <a:p>
            <a:endParaRPr lang="en-US" sz="2400" dirty="0">
              <a:latin typeface="Century Gothic" panose="020B0502020202020204" pitchFamily="34" charset="0"/>
            </a:endParaRPr>
          </a:p>
          <a:p>
            <a:pPr marL="0" indent="0">
              <a:buNone/>
            </a:pPr>
            <a:endParaRPr lang="en-US" dirty="0"/>
          </a:p>
        </p:txBody>
      </p:sp>
      <p:sp>
        <p:nvSpPr>
          <p:cNvPr id="4" name="Footer Placeholder 3"/>
          <p:cNvSpPr>
            <a:spLocks noGrp="1"/>
          </p:cNvSpPr>
          <p:nvPr>
            <p:ph type="ftr" sz="quarter" idx="10"/>
          </p:nvPr>
        </p:nvSpPr>
        <p:spPr/>
        <p:txBody>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Slide ‹</a:t>
            </a:r>
            <a:fld id="{90773AB8-3D04-489B-AF7B-BEDEC604F372}" type="slidenum">
              <a:rPr kumimoji="0" lang="en-GB" sz="600" b="0" i="0" u="none" strike="noStrike" kern="1200" cap="none" spc="0" normalizeH="0" baseline="0" noProof="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pPr marL="0" marR="0" lvl="0" indent="0" algn="r" defTabSz="685800" rtl="0" eaLnBrk="1" fontAlgn="base" latinLnBrk="0" hangingPunct="1">
                <a:lnSpc>
                  <a:spcPct val="100000"/>
                </a:lnSpc>
                <a:spcBef>
                  <a:spcPct val="0"/>
                </a:spcBef>
                <a:spcAft>
                  <a:spcPct val="0"/>
                </a:spcAft>
                <a:buClrTx/>
                <a:buSzTx/>
                <a:buFontTx/>
                <a:buNone/>
                <a:tabLst/>
                <a:defRPr/>
              </a:pPr>
              <a:t>65</a:t>
            </a:fld>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 of 33</a:t>
            </a:r>
          </a:p>
        </p:txBody>
      </p:sp>
      <p:sp>
        <p:nvSpPr>
          <p:cNvPr id="5" name="Title 1"/>
          <p:cNvSpPr>
            <a:spLocks noGrp="1"/>
          </p:cNvSpPr>
          <p:nvPr>
            <p:ph type="title"/>
          </p:nvPr>
        </p:nvSpPr>
        <p:spPr/>
        <p:txBody>
          <a:bodyPr/>
          <a:lstStyle/>
          <a:p>
            <a:r>
              <a:rPr lang="en-US" altLang="en-US" b="1" u="sng" dirty="0">
                <a:solidFill>
                  <a:schemeClr val="accent6">
                    <a:lumMod val="75000"/>
                  </a:schemeClr>
                </a:solidFill>
              </a:rPr>
              <a:t>Quick Review Question</a:t>
            </a:r>
          </a:p>
        </p:txBody>
      </p:sp>
    </p:spTree>
    <p:extLst>
      <p:ext uri="{BB962C8B-B14F-4D97-AF65-F5344CB8AC3E}">
        <p14:creationId xmlns:p14="http://schemas.microsoft.com/office/powerpoint/2010/main" val="1613119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15" y="1061774"/>
            <a:ext cx="8988809" cy="3394472"/>
          </a:xfrm>
        </p:spPr>
        <p:txBody>
          <a:bodyPr/>
          <a:lstStyle/>
          <a:p>
            <a:pPr marL="225425" indent="-225425" algn="just">
              <a:spcBef>
                <a:spcPts val="0"/>
              </a:spcBef>
              <a:spcAft>
                <a:spcPts val="0"/>
              </a:spcAft>
              <a:buFont typeface="Arial" panose="020B0604020202020204" pitchFamily="34" charset="0"/>
              <a:buChar char="•"/>
            </a:pPr>
            <a:r>
              <a:rPr lang="en-US" sz="1600" dirty="0"/>
              <a:t>A Wireless LANs (WLANs) are based on IEEE standards and can be classified into four main types: WPAN, WLAN, WMAN, and WWAN.</a:t>
            </a:r>
          </a:p>
          <a:p>
            <a:pPr marL="225425" indent="-225425" algn="just">
              <a:spcBef>
                <a:spcPts val="0"/>
              </a:spcBef>
              <a:spcAft>
                <a:spcPts val="0"/>
              </a:spcAft>
              <a:buFont typeface="Arial" panose="020B0604020202020204" pitchFamily="34" charset="0"/>
              <a:buChar char="•"/>
            </a:pPr>
            <a:r>
              <a:rPr lang="en-US" sz="1600" dirty="0"/>
              <a:t>Wireless technology uses the unlicensed radio spectrum to send and receive data. Examples of this technology are Bluetooth, WiMAX, Cellular Broadband, and Satellite Broadband.</a:t>
            </a:r>
          </a:p>
          <a:p>
            <a:pPr marL="225425" indent="-225425" algn="just">
              <a:spcBef>
                <a:spcPts val="0"/>
              </a:spcBef>
              <a:spcAft>
                <a:spcPts val="0"/>
              </a:spcAft>
              <a:buFont typeface="Arial" panose="020B0604020202020204" pitchFamily="34" charset="0"/>
              <a:buChar char="•"/>
            </a:pPr>
            <a:r>
              <a:rPr lang="en-US" sz="1600" dirty="0"/>
              <a:t>WLAN networks operate in the 2.4 GHz frequency band and the 5 GHz band. </a:t>
            </a:r>
          </a:p>
          <a:p>
            <a:pPr marL="225425" indent="-225425" algn="just">
              <a:spcBef>
                <a:spcPts val="0"/>
              </a:spcBef>
              <a:spcAft>
                <a:spcPts val="0"/>
              </a:spcAft>
              <a:buFont typeface="Arial" panose="020B0604020202020204" pitchFamily="34" charset="0"/>
              <a:buChar char="•"/>
            </a:pPr>
            <a:r>
              <a:rPr lang="en-US" sz="1600" dirty="0"/>
              <a:t>Wireless LAN devices have transmitters and receivers tuned to specific frequencies of radio waves to communicate. </a:t>
            </a:r>
          </a:p>
          <a:p>
            <a:pPr marL="225425" indent="-225425" algn="just">
              <a:spcBef>
                <a:spcPts val="0"/>
              </a:spcBef>
              <a:spcAft>
                <a:spcPts val="0"/>
              </a:spcAft>
              <a:buFont typeface="Arial" panose="020B0604020202020204" pitchFamily="34" charset="0"/>
              <a:buChar char="•"/>
            </a:pPr>
            <a:r>
              <a:rPr lang="en-US" sz="1600" dirty="0"/>
              <a:t>The 802.11b/g/n standards operate in the 2.4 GHz to 2.5GHz spectrum. The 2.4 GHz band is subdivided into multiple channels. Each channel is allotted 22 MHz bandwidth and is separated from the next channel by 5 </a:t>
            </a:r>
            <a:r>
              <a:rPr lang="en-US" sz="1600" dirty="0" err="1"/>
              <a:t>MHz.</a:t>
            </a:r>
            <a:endParaRPr lang="en-US" sz="1600" dirty="0"/>
          </a:p>
          <a:p>
            <a:pPr marL="225425" indent="-225425" algn="just">
              <a:spcBef>
                <a:spcPts val="0"/>
              </a:spcBef>
              <a:spcAft>
                <a:spcPts val="0"/>
              </a:spcAft>
              <a:buFont typeface="Arial" panose="020B0604020202020204" pitchFamily="34" charset="0"/>
              <a:buChar char="•"/>
            </a:pPr>
            <a:r>
              <a:rPr lang="en-US" sz="1600" dirty="0"/>
              <a:t>Wireless networks are susceptible to threats, including: data interception, wireless intruders, DoS attacks, and rogue APs. </a:t>
            </a:r>
          </a:p>
          <a:p>
            <a:pPr marL="225425" indent="-225425" algn="just">
              <a:spcBef>
                <a:spcPts val="0"/>
              </a:spcBef>
              <a:spcAft>
                <a:spcPts val="0"/>
              </a:spcAft>
              <a:buFont typeface="Arial" panose="020B0604020202020204" pitchFamily="34" charset="0"/>
              <a:buChar char="•"/>
            </a:pPr>
            <a:r>
              <a:rPr lang="en-US" sz="1600" dirty="0"/>
              <a:t>To keep wireless intruders out and protect data, two early security features are still available on most routers and APs: SSID cloaking and MAC address filtering. </a:t>
            </a:r>
          </a:p>
          <a:p>
            <a:pPr marL="225425" indent="-225425" algn="just">
              <a:spcBef>
                <a:spcPts val="0"/>
              </a:spcBef>
              <a:spcAft>
                <a:spcPts val="0"/>
              </a:spcAft>
              <a:buFont typeface="Arial" panose="020B0604020202020204" pitchFamily="34" charset="0"/>
              <a:buChar char="•"/>
            </a:pPr>
            <a:r>
              <a:rPr lang="en-US" sz="1600" dirty="0"/>
              <a:t>There are four shared key authentication techniques available: WEP, WPA, WPA2, and WPA3.</a:t>
            </a:r>
          </a:p>
          <a:p>
            <a:pPr marL="0" indent="0" algn="just">
              <a:buNone/>
            </a:pPr>
            <a:endParaRPr lang="en-US" sz="1600" dirty="0"/>
          </a:p>
        </p:txBody>
      </p:sp>
      <p:sp>
        <p:nvSpPr>
          <p:cNvPr id="4" name="Footer Placeholder 3"/>
          <p:cNvSpPr>
            <a:spLocks noGrp="1"/>
          </p:cNvSpPr>
          <p:nvPr>
            <p:ph type="ftr" sz="quarter" idx="10"/>
          </p:nvPr>
        </p:nvSpPr>
        <p:spPr/>
        <p:txBody>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Slide ‹</a:t>
            </a:r>
            <a:fld id="{647CDED0-D8D5-4196-BCFA-C049091E5763}" type="slidenum">
              <a:rPr kumimoji="0" lang="en-GB" sz="600" b="0" i="0" u="none" strike="noStrike" kern="1200" cap="none" spc="0" normalizeH="0" baseline="0" noProof="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pPr marL="0" marR="0" lvl="0" indent="0" algn="r" defTabSz="685800" rtl="0" eaLnBrk="1" fontAlgn="base" latinLnBrk="0" hangingPunct="1">
                <a:lnSpc>
                  <a:spcPct val="100000"/>
                </a:lnSpc>
                <a:spcBef>
                  <a:spcPct val="0"/>
                </a:spcBef>
                <a:spcAft>
                  <a:spcPct val="0"/>
                </a:spcAft>
                <a:buClrTx/>
                <a:buSzTx/>
                <a:buFontTx/>
                <a:buNone/>
                <a:tabLst/>
                <a:defRPr/>
              </a:pPr>
              <a:t>66</a:t>
            </a:fld>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 of 33</a:t>
            </a:r>
          </a:p>
        </p:txBody>
      </p:sp>
      <p:sp>
        <p:nvSpPr>
          <p:cNvPr id="5" name="Text Box 2"/>
          <p:cNvSpPr txBox="1">
            <a:spLocks noChangeArrowheads="1"/>
          </p:cNvSpPr>
          <p:nvPr/>
        </p:nvSpPr>
        <p:spPr bwMode="auto">
          <a:xfrm>
            <a:off x="1356097" y="296817"/>
            <a:ext cx="58080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zh-TW" sz="2700" b="1" i="0" u="sng" strike="noStrike" kern="1200" cap="none" spc="0" normalizeH="0" baseline="0" noProof="0" dirty="0">
                <a:ln>
                  <a:noFill/>
                </a:ln>
                <a:solidFill>
                  <a:srgbClr val="2D2D8A">
                    <a:lumMod val="75000"/>
                  </a:srgbClr>
                </a:solidFill>
                <a:effectLst/>
                <a:uLnTx/>
                <a:uFillTx/>
                <a:latin typeface="Century Gothic" panose="020B0502020202020204" pitchFamily="34" charset="0"/>
                <a:ea typeface="新細明體" pitchFamily="18" charset="-120"/>
                <a:cs typeface="+mn-cs"/>
              </a:rPr>
              <a:t>Summary of Main Teaching Points</a:t>
            </a:r>
            <a:endParaRPr kumimoji="0" lang="en-US" altLang="zh-TW" sz="2700" b="0" i="0" u="sng" strike="noStrike" kern="1200" cap="none" spc="0" normalizeH="0" baseline="0" noProof="0" dirty="0">
              <a:ln>
                <a:noFill/>
              </a:ln>
              <a:solidFill>
                <a:srgbClr val="2D2D8A">
                  <a:lumMod val="75000"/>
                </a:srgbClr>
              </a:solidFill>
              <a:effectLst/>
              <a:uLnTx/>
              <a:uFillTx/>
              <a:latin typeface="Century Gothic" panose="020B0502020202020204" pitchFamily="34" charset="0"/>
              <a:ea typeface="新細明體" pitchFamily="18" charset="-120"/>
              <a:cs typeface="+mn-cs"/>
            </a:endParaRPr>
          </a:p>
        </p:txBody>
      </p:sp>
    </p:spTree>
    <p:extLst>
      <p:ext uri="{BB962C8B-B14F-4D97-AF65-F5344CB8AC3E}">
        <p14:creationId xmlns:p14="http://schemas.microsoft.com/office/powerpoint/2010/main" val="1469079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Slide ‹</a:t>
            </a:r>
            <a:fld id="{65E90936-F74F-4C91-9923-CA704BD4FFFE}" type="slidenum">
              <a:rPr kumimoji="0" lang="en-GB" sz="6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67</a:t>
            </a:fld>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 of 33</a:t>
            </a:r>
          </a:p>
        </p:txBody>
      </p:sp>
      <p:sp>
        <p:nvSpPr>
          <p:cNvPr id="5" name="Text Box 3"/>
          <p:cNvSpPr txBox="1">
            <a:spLocks noGrp="1" noChangeArrowheads="1"/>
          </p:cNvSpPr>
          <p:nvPr>
            <p:ph type="title"/>
          </p:nvPr>
        </p:nvSpPr>
        <p:spPr bwMode="auto">
          <a:xfrm>
            <a:off x="1637602" y="248804"/>
            <a:ext cx="50738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solidFill>
                  <a:schemeClr val="accent6">
                    <a:lumMod val="75000"/>
                  </a:schemeClr>
                </a:solidFill>
                <a:latin typeface="Century Gothic" panose="020B0502020202020204" pitchFamily="34" charset="0"/>
                <a:ea typeface="新細明體" pitchFamily="18" charset="-120"/>
              </a:rPr>
              <a:t>Question and Answer Session</a:t>
            </a:r>
            <a:endParaRPr lang="en-US" altLang="zh-TW" u="sng" dirty="0">
              <a:solidFill>
                <a:schemeClr val="accent6">
                  <a:lumMod val="75000"/>
                </a:schemeClr>
              </a:solidFill>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3086101" y="1714500"/>
            <a:ext cx="372665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TW" sz="7200" b="0" i="0" u="none" strike="noStrike" kern="1200" cap="none" spc="0" normalizeH="0" baseline="0" noProof="0" dirty="0">
                <a:ln>
                  <a:noFill/>
                </a:ln>
                <a:solidFill>
                  <a:srgbClr val="000000"/>
                </a:solidFill>
                <a:effectLst/>
                <a:uLnTx/>
                <a:uFillTx/>
                <a:latin typeface="Arial" panose="020B0604020202020204" pitchFamily="34" charset="0"/>
                <a:ea typeface="新細明體" pitchFamily="18" charset="-120"/>
                <a:cs typeface="+mn-cs"/>
              </a:rPr>
              <a:t>Q &amp; A</a:t>
            </a:r>
          </a:p>
        </p:txBody>
      </p:sp>
    </p:spTree>
    <p:extLst>
      <p:ext uri="{BB962C8B-B14F-4D97-AF65-F5344CB8AC3E}">
        <p14:creationId xmlns:p14="http://schemas.microsoft.com/office/powerpoint/2010/main" val="1264808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LAN Security Concepts</a:t>
            </a:r>
          </a:p>
        </p:txBody>
      </p:sp>
      <p:sp>
        <p:nvSpPr>
          <p:cNvPr id="4" name="Footer Placeholder 3"/>
          <p:cNvSpPr>
            <a:spLocks noGrp="1"/>
          </p:cNvSpPr>
          <p:nvPr>
            <p:ph type="ftr"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Slide ‹</a:t>
            </a:r>
            <a:fld id="{3F49DD0D-5B4E-4F33-8A46-06C4C1B13AA2}" type="slidenum">
              <a:rPr kumimoji="0" lang="en-GB" sz="6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68</a:t>
            </a:fld>
            <a:r>
              <a:rPr kumimoji="0" lang="en-GB" sz="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 of 33</a:t>
            </a:r>
          </a:p>
        </p:txBody>
      </p:sp>
      <p:sp>
        <p:nvSpPr>
          <p:cNvPr id="5" name="Text Box 3"/>
          <p:cNvSpPr txBox="1">
            <a:spLocks noGrp="1" noChangeArrowheads="1"/>
          </p:cNvSpPr>
          <p:nvPr>
            <p:ph type="title"/>
          </p:nvPr>
        </p:nvSpPr>
        <p:spPr bwMode="auto">
          <a:xfrm>
            <a:off x="2112967" y="380689"/>
            <a:ext cx="40703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316230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Types of Wireless Networks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294806"/>
            <a:ext cx="7913516" cy="3073946"/>
          </a:xfrm>
        </p:spPr>
        <p:txBody>
          <a:bodyPr/>
          <a:lstStyle/>
          <a:p>
            <a:pPr marL="169863" lvl="1" indent="-169863" algn="just">
              <a:lnSpc>
                <a:spcPct val="100000"/>
              </a:lnSpc>
              <a:spcAft>
                <a:spcPts val="600"/>
              </a:spcAft>
              <a:buSzPct val="90000"/>
              <a:buFont typeface="Arial" panose="020B0604020202020204" pitchFamily="34" charset="0"/>
              <a:buChar char="•"/>
            </a:pPr>
            <a:r>
              <a:rPr lang="en-US" sz="1600" b="1" dirty="0">
                <a:solidFill>
                  <a:srgbClr val="000000"/>
                </a:solidFill>
              </a:rPr>
              <a:t>Wireless Personal-Area Network (WPAN) </a:t>
            </a:r>
            <a:r>
              <a:rPr lang="en-US" sz="1600" dirty="0">
                <a:solidFill>
                  <a:srgbClr val="000000"/>
                </a:solidFill>
              </a:rPr>
              <a:t>– Low power and short-range (20-30ft or 6-9 meters). Based on IEEE 802.15 standard and 2.4 GHz frequency. Bluetooth and Zigbee are WPAN examples.</a:t>
            </a:r>
          </a:p>
          <a:p>
            <a:pPr marL="169863" lvl="1" indent="-169863" algn="just">
              <a:lnSpc>
                <a:spcPct val="100000"/>
              </a:lnSpc>
              <a:spcAft>
                <a:spcPts val="600"/>
              </a:spcAft>
              <a:buSzPct val="90000"/>
              <a:buFont typeface="Arial" panose="020B0604020202020204" pitchFamily="34" charset="0"/>
              <a:buChar char="•"/>
            </a:pPr>
            <a:r>
              <a:rPr lang="en-US" sz="1600" b="1" dirty="0">
                <a:solidFill>
                  <a:srgbClr val="000000"/>
                </a:solidFill>
              </a:rPr>
              <a:t>Wireless LAN (WLAN) </a:t>
            </a:r>
            <a:r>
              <a:rPr lang="en-US" sz="1600" dirty="0">
                <a:solidFill>
                  <a:srgbClr val="000000"/>
                </a:solidFill>
              </a:rPr>
              <a:t>– Medium sized networks up to about 300 feet. Based on IEEE 802.11 standard and 2.4 or 5.0 GHz frequency.</a:t>
            </a:r>
          </a:p>
          <a:p>
            <a:pPr marL="169863" lvl="1" indent="-169863" algn="just">
              <a:lnSpc>
                <a:spcPct val="100000"/>
              </a:lnSpc>
              <a:spcAft>
                <a:spcPts val="600"/>
              </a:spcAft>
              <a:buSzPct val="90000"/>
              <a:buFont typeface="Arial" panose="020B0604020202020204" pitchFamily="34" charset="0"/>
              <a:buChar char="•"/>
            </a:pPr>
            <a:r>
              <a:rPr lang="en-US" sz="1600" b="1" dirty="0">
                <a:solidFill>
                  <a:srgbClr val="000000"/>
                </a:solidFill>
              </a:rPr>
              <a:t>Wireless MAN (WMAN) </a:t>
            </a:r>
            <a:r>
              <a:rPr lang="en-US" sz="1600" dirty="0">
                <a:solidFill>
                  <a:srgbClr val="000000"/>
                </a:solidFill>
              </a:rPr>
              <a:t>– Large geographic area such as city or district. Uses specific licensed frequencies.</a:t>
            </a:r>
          </a:p>
          <a:p>
            <a:pPr marL="169863" lvl="1" indent="-169863" algn="just">
              <a:lnSpc>
                <a:spcPct val="100000"/>
              </a:lnSpc>
              <a:spcAft>
                <a:spcPts val="600"/>
              </a:spcAft>
              <a:buSzPct val="90000"/>
              <a:buFont typeface="Arial" panose="020B0604020202020204" pitchFamily="34" charset="0"/>
              <a:buChar char="•"/>
            </a:pPr>
            <a:r>
              <a:rPr lang="en-US" sz="1600" b="1" dirty="0">
                <a:solidFill>
                  <a:srgbClr val="000000"/>
                </a:solidFill>
              </a:rPr>
              <a:t>Wireless WAN (WWAN)</a:t>
            </a:r>
            <a:r>
              <a:rPr lang="en-US" sz="1600" dirty="0">
                <a:solidFill>
                  <a:srgbClr val="000000"/>
                </a:solidFill>
              </a:rPr>
              <a:t> – Extensive geographic area for national or global communication. Uses specific licensed frequencies.</a:t>
            </a:r>
          </a:p>
          <a:p>
            <a:pPr marL="169863" lvl="1" indent="-169863" algn="just">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just">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algn="just">
              <a:lnSpc>
                <a:spcPct val="100000"/>
              </a:lnSpc>
              <a:spcAft>
                <a:spcPts val="600"/>
              </a:spcAft>
              <a:buSzPct val="90000"/>
              <a:buNone/>
            </a:pPr>
            <a:r>
              <a:rPr lang="en-US" sz="1600" b="1" dirty="0">
                <a:solidFill>
                  <a:srgbClr val="000000"/>
                </a:solidFill>
              </a:rPr>
              <a:t>Bluetooth </a:t>
            </a:r>
            <a:r>
              <a:rPr lang="en-US" sz="1600" dirty="0">
                <a:solidFill>
                  <a:srgbClr val="000000"/>
                </a:solidFill>
              </a:rPr>
              <a:t>– IEEE WPAN standard used for device pairing at up to 300ft (100m) distance.</a:t>
            </a:r>
          </a:p>
          <a:p>
            <a:pPr marL="242888" lvl="2" algn="just">
              <a:lnSpc>
                <a:spcPct val="100000"/>
              </a:lnSpc>
              <a:spcAft>
                <a:spcPts val="600"/>
              </a:spcAft>
              <a:buSzPct val="90000"/>
              <a:buFont typeface="Arial" panose="020B0604020202020204" pitchFamily="34" charset="0"/>
              <a:buChar char="•"/>
            </a:pPr>
            <a:r>
              <a:rPr lang="en-US" sz="1400" dirty="0">
                <a:solidFill>
                  <a:srgbClr val="000000"/>
                </a:solidFill>
              </a:rPr>
              <a:t>Bluetooth Low Energy (BLE) – Supports mesh topology to large scale network devices.</a:t>
            </a:r>
          </a:p>
          <a:p>
            <a:pPr marL="242888" lvl="2" algn="just">
              <a:lnSpc>
                <a:spcPct val="100000"/>
              </a:lnSpc>
              <a:spcAft>
                <a:spcPts val="600"/>
              </a:spcAft>
              <a:buSzPct val="90000"/>
              <a:buFont typeface="Arial" panose="020B0604020202020204" pitchFamily="34" charset="0"/>
              <a:buChar char="•"/>
            </a:pPr>
            <a:r>
              <a:rPr lang="en-US" sz="1400" dirty="0">
                <a:solidFill>
                  <a:srgbClr val="000000"/>
                </a:solidFill>
              </a:rPr>
              <a:t>Bluetooth Basic Rate/Enhanced Rate (BR/EDR) – Supports point-to-point topologies and is optimized for audio streaming.</a:t>
            </a:r>
          </a:p>
          <a:p>
            <a:pPr marL="0" lvl="1" indent="0" algn="just">
              <a:lnSpc>
                <a:spcPct val="100000"/>
              </a:lnSpc>
              <a:spcAft>
                <a:spcPts val="600"/>
              </a:spcAft>
              <a:buSzPct val="90000"/>
              <a:buNone/>
            </a:pPr>
            <a:r>
              <a:rPr lang="en-US" sz="1600" b="1" dirty="0">
                <a:solidFill>
                  <a:srgbClr val="000000"/>
                </a:solidFill>
              </a:rPr>
              <a:t>WiMAX (Worldwide Interoperability for Microwave Access) </a:t>
            </a:r>
            <a:r>
              <a:rPr lang="en-US" sz="1600" dirty="0">
                <a:solidFill>
                  <a:srgbClr val="000000"/>
                </a:solidFill>
              </a:rPr>
              <a:t>– Alternative broadband wired internet connections. IEEE 802.16 WLAN standard for up 30 miles (50 km).</a:t>
            </a:r>
            <a:endParaRPr lang="en-US" sz="1600" b="1" dirty="0">
              <a:solidFill>
                <a:srgbClr val="000000"/>
              </a:solidFill>
            </a:endParaRP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just">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041405" y="1151397"/>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6535634" y="2957214"/>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algn="just">
              <a:lnSpc>
                <a:spcPct val="100000"/>
              </a:lnSpc>
              <a:spcAft>
                <a:spcPts val="600"/>
              </a:spcAft>
              <a:buSzPct val="90000"/>
              <a:buNone/>
            </a:pPr>
            <a:r>
              <a:rPr lang="en-US" sz="1600" b="1" dirty="0">
                <a:solidFill>
                  <a:srgbClr val="000000"/>
                </a:solidFill>
              </a:rPr>
              <a:t>Cellular Broadband </a:t>
            </a:r>
            <a:r>
              <a:rPr lang="en-US" sz="1600" dirty="0">
                <a:solidFill>
                  <a:srgbClr val="000000"/>
                </a:solidFill>
              </a:rPr>
              <a:t>– Carry both voice and data. Used by phones, automobiles, tablets, and laptops.</a:t>
            </a:r>
          </a:p>
          <a:p>
            <a:pPr marL="242888" lvl="2" algn="just">
              <a:lnSpc>
                <a:spcPct val="100000"/>
              </a:lnSpc>
              <a:spcAft>
                <a:spcPts val="600"/>
              </a:spcAft>
              <a:buSzPct val="90000"/>
              <a:buFont typeface="Arial" panose="020B0604020202020204" pitchFamily="34" charset="0"/>
              <a:buChar char="•"/>
            </a:pPr>
            <a:r>
              <a:rPr lang="en-US" sz="1400" dirty="0">
                <a:solidFill>
                  <a:srgbClr val="000000"/>
                </a:solidFill>
              </a:rPr>
              <a:t>Global System of Mobile (GSM) – Internationally recognized</a:t>
            </a:r>
          </a:p>
          <a:p>
            <a:pPr marL="242888" lvl="2" algn="just">
              <a:lnSpc>
                <a:spcPct val="100000"/>
              </a:lnSpc>
              <a:spcAft>
                <a:spcPts val="600"/>
              </a:spcAft>
              <a:buSzPct val="90000"/>
              <a:buFont typeface="Arial" panose="020B0604020202020204" pitchFamily="34" charset="0"/>
              <a:buChar char="•"/>
            </a:pPr>
            <a:r>
              <a:rPr lang="en-US" sz="1400" dirty="0">
                <a:solidFill>
                  <a:srgbClr val="000000"/>
                </a:solidFill>
              </a:rPr>
              <a:t>Code Division Multiple Access (CDMA) – Primarily used on the US.</a:t>
            </a:r>
          </a:p>
          <a:p>
            <a:pPr marL="0" lvl="1" indent="0" algn="just">
              <a:lnSpc>
                <a:spcPct val="100000"/>
              </a:lnSpc>
              <a:spcAft>
                <a:spcPts val="600"/>
              </a:spcAft>
              <a:buSzPct val="90000"/>
              <a:buNone/>
            </a:pPr>
            <a:r>
              <a:rPr lang="en-US" sz="1600" b="1" dirty="0">
                <a:solidFill>
                  <a:srgbClr val="000000"/>
                </a:solidFill>
              </a:rPr>
              <a:t>Satellite Broadband </a:t>
            </a:r>
            <a:r>
              <a:rPr lang="en-US" sz="1600" dirty="0">
                <a:solidFill>
                  <a:srgbClr val="000000"/>
                </a:solidFill>
              </a:rPr>
              <a:t>– Uses directional satellite dish aligned with satellite in geostationary orbit. Needs clear line of site. Typically used in rural locations where cable and DSL are unavailable.</a:t>
            </a:r>
          </a:p>
          <a:p>
            <a:pPr marL="169863" lvl="1" indent="-169863" algn="just">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just"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just">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UCTI-Template-foundation-level">
  <a:themeElements>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CTI-Template-foundation-lev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CTI-Template-foundation-level">
  <a:themeElements>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CTI-Template-foundation-lev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11092</TotalTime>
  <Words>6615</Words>
  <Application>Microsoft Office PowerPoint</Application>
  <PresentationFormat>On-screen Show (16:9)</PresentationFormat>
  <Paragraphs>756</Paragraphs>
  <Slides>68</Slides>
  <Notes>65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68</vt:i4>
      </vt:variant>
    </vt:vector>
  </HeadingPairs>
  <TitlesOfParts>
    <vt:vector size="76" baseType="lpstr">
      <vt:lpstr>Arial</vt:lpstr>
      <vt:lpstr>Calibri</vt:lpstr>
      <vt:lpstr>Century Gothic</vt:lpstr>
      <vt:lpstr>CiscoSans ExtraLight</vt:lpstr>
      <vt:lpstr>Wingdings</vt:lpstr>
      <vt:lpstr>Default Theme</vt:lpstr>
      <vt:lpstr>UCTI-Template-foundation-level</vt:lpstr>
      <vt:lpstr>1_UCTI-Template-foundation-level</vt:lpstr>
      <vt:lpstr>Switching and Routing Essentials CT122-3-2 SRE</vt:lpstr>
      <vt:lpstr>PowerPoint Presentation</vt:lpstr>
      <vt:lpstr>Learning Outcomes</vt:lpstr>
      <vt:lpstr>Key Terms You Must Be Able To Use</vt:lpstr>
      <vt:lpstr>Introduction to Wireless</vt:lpstr>
      <vt:lpstr>Introduction to Wireless Benefits of Wireless</vt:lpstr>
      <vt:lpstr>Introduction to Wireless Types of Wireless Networks</vt:lpstr>
      <vt:lpstr>Introduction to Wireless Wireless Technologies</vt:lpstr>
      <vt:lpstr>Introduction to Wireless Wireless Technologies (Cont.)</vt:lpstr>
      <vt:lpstr>Introduction to Wireless 802.11 Standards</vt:lpstr>
      <vt:lpstr>Introduction to Wireless Radio Frequencies</vt:lpstr>
      <vt:lpstr>Introduction to Wireless Wireless Standards Organizations</vt:lpstr>
      <vt:lpstr>WLAN Threats</vt:lpstr>
      <vt:lpstr>WLAN Threats Video – WLAN Threats</vt:lpstr>
      <vt:lpstr>WLAN Threats Wireless Security Overview</vt:lpstr>
      <vt:lpstr>WLAN Threats DoS Attacks</vt:lpstr>
      <vt:lpstr>WLAN Threats Rogue Access Points</vt:lpstr>
      <vt:lpstr>WLAN Threats Man-in-the-Middle Attack</vt:lpstr>
      <vt:lpstr>Secure WLANs</vt:lpstr>
      <vt:lpstr>Secure WLANs Video – Secure WLANs</vt:lpstr>
      <vt:lpstr>Secure WLANs SSID Cloaking and MAC Address Filtering</vt:lpstr>
      <vt:lpstr>Secure WLANs 802.11 Original Authentication Methods</vt:lpstr>
      <vt:lpstr>Secure WLANs Shared Key Authentication Methods</vt:lpstr>
      <vt:lpstr>Secure WLANs Authenticating a Home User</vt:lpstr>
      <vt:lpstr>Secure WLANs Encryption Methods</vt:lpstr>
      <vt:lpstr>Secure WLANs Authentication in the Enterprise</vt:lpstr>
      <vt:lpstr>Secure WLANs WPA 3</vt:lpstr>
      <vt:lpstr>Configure a Basic WLAN on the WLC</vt:lpstr>
      <vt:lpstr>Configure a Basic WLAN on the WLC Video – Configure a Basic WLAN on the WLC</vt:lpstr>
      <vt:lpstr>Configure a Basic WLAN on the WLC WLC Topology</vt:lpstr>
      <vt:lpstr>Configure a Basic WLAN on the WLC Log in to the WLC</vt:lpstr>
      <vt:lpstr>Configure a Basic WLAN on the WLC View AP Information</vt:lpstr>
      <vt:lpstr>Configure a Basic WLAN on the WLC Advanced Settings</vt:lpstr>
      <vt:lpstr>Configure a Basic WLAN on the WLC Configure a WLAN</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Packet Tracer – Configure a Basic WLAN on the WLC</vt:lpstr>
      <vt:lpstr>Configure a WPA2 Enterprise WLAN on the WLC</vt:lpstr>
      <vt:lpstr>Configure a WPA2 Enterprise WLAN on the WLC Video – Define an SNMP and RADIUS Server on the WLC</vt:lpstr>
      <vt:lpstr>Configure a WPA2 Enterprise WLAN on the WLC SNMP and RADIUS</vt:lpstr>
      <vt:lpstr>Configure a WPA2 Enterprise WLAN on the WLC Configure SNMP Server Information</vt:lpstr>
      <vt:lpstr>Configure a WPA2 Enterprise WLAN on the WLC Configure RADIUS Server Information</vt:lpstr>
      <vt:lpstr>Configure a WPA2 Enterprise WLAN on the WLC Configure RADIUS Server Information (Cont.)</vt:lpstr>
      <vt:lpstr>Configure a WPA2 Enterprise WLAN on the WLC Video – Configure a VLAN for a New WLAN</vt:lpstr>
      <vt:lpstr>Configure a WPA2 Enterprise WLAN on the WLC Topology with VLAN 5 Addressing</vt:lpstr>
      <vt:lpstr>Configure a WPA2 Enterprise WLAN on the WLC Configure a New Interface</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Video – Configure a DHCP Scope</vt:lpstr>
      <vt:lpstr>Configure a WPA2 Enterprise WLAN on the WLC Configure a DHCP Scope</vt:lpstr>
      <vt:lpstr>Configure a WPA2 Enterprise WLAN on the WLC Configure a DHCP Scope (Cont.)</vt:lpstr>
      <vt:lpstr>Configure a WPA2 Enterprise WLAN on the WLC Configure a DHCP Scope (Cont.)</vt:lpstr>
      <vt:lpstr>Configure a WPA2 Enterprise WLAN on the WLC Configure a DHCP Scope (Cont.)</vt:lpstr>
      <vt:lpstr>Configure a WPA2 Enterprise WLAN on the WLC Video – Configure a WPA2 Enterprise WLAN</vt:lpstr>
      <vt:lpstr>Configure a WPA2 Enterprise WLAN on the WLC Configure a WPA2 Enterprise WLAN</vt:lpstr>
      <vt:lpstr>Configure a WPA2 Enterprise WLAN on the WLC Configure a WPA2 Enterprise WLAN (Cont.)</vt:lpstr>
      <vt:lpstr>Configure a WPA2 Enterprise WLAN on the WLC Configure a WPA2 Enterprise WLAN (Cont.)</vt:lpstr>
      <vt:lpstr>Configure a WPA2 Enterprise WLAN on the WLC Configure a WPA2 Enterprise WLAN (Cont.)</vt:lpstr>
      <vt:lpstr>Module Practice and Quiz</vt:lpstr>
      <vt:lpstr>Quick Review Question</vt:lpstr>
      <vt:lpstr>PowerPoint Presentation</vt:lpstr>
      <vt:lpstr>Question and Answer Session</vt:lpstr>
      <vt:lpstr>What we will cover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Noris Binti Ismail</cp:lastModifiedBy>
  <cp:revision>349</cp:revision>
  <cp:lastPrinted>2020-10-26T02:17:05Z</cp:lastPrinted>
  <dcterms:created xsi:type="dcterms:W3CDTF">2019-10-18T06:21:22Z</dcterms:created>
  <dcterms:modified xsi:type="dcterms:W3CDTF">2020-11-09T02:55:11Z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